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ti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</p:sldMasterIdLst>
  <p:notesMasterIdLst>
    <p:notesMasterId r:id="rId60"/>
  </p:notesMasterIdLst>
  <p:sldIdLst>
    <p:sldId id="256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5" d="100"/>
          <a:sy n="65" d="100"/>
        </p:scale>
        <p:origin x="700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theme" Target="theme/theme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5" Type="http://schemas.openxmlformats.org/officeDocument/2006/relationships/slide" Target="slides/slide2.xml"/><Relationship Id="rId61" Type="http://schemas.openxmlformats.org/officeDocument/2006/relationships/presProps" Target="presProps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tableStyles" Target="tableStyle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notesMaster" Target="notesMasters/notesMaster1.xml"/><Relationship Id="rId65" Type="http://schemas.microsoft.com/office/2016/11/relationships/changesInfo" Target="changesInfos/changesInfo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essandro Provetti (Staff)" userId="e079a23e-81dd-4edf-895d-88d9fdd5be7b" providerId="ADAL" clId="{4572E139-0B87-4C44-8676-14B489210A83}"/>
    <pc:docChg chg="custSel modSld">
      <pc:chgData name="Alessandro Provetti (Staff)" userId="e079a23e-81dd-4edf-895d-88d9fdd5be7b" providerId="ADAL" clId="{4572E139-0B87-4C44-8676-14B489210A83}" dt="2023-10-31T21:14:28.496" v="89"/>
      <pc:docMkLst>
        <pc:docMk/>
      </pc:docMkLst>
      <pc:sldChg chg="modTransition">
        <pc:chgData name="Alessandro Provetti (Staff)" userId="e079a23e-81dd-4edf-895d-88d9fdd5be7b" providerId="ADAL" clId="{4572E139-0B87-4C44-8676-14B489210A83}" dt="2023-10-31T21:14:28.496" v="89"/>
        <pc:sldMkLst>
          <pc:docMk/>
          <pc:sldMk cId="0" sldId="256"/>
        </pc:sldMkLst>
      </pc:sldChg>
      <pc:sldChg chg="modSp">
        <pc:chgData name="Alessandro Provetti (Staff)" userId="e079a23e-81dd-4edf-895d-88d9fdd5be7b" providerId="ADAL" clId="{4572E139-0B87-4C44-8676-14B489210A83}" dt="2023-10-31T17:16:25.921" v="49" actId="20577"/>
        <pc:sldMkLst>
          <pc:docMk/>
          <pc:sldMk cId="0" sldId="258"/>
        </pc:sldMkLst>
        <pc:spChg chg="mod">
          <ac:chgData name="Alessandro Provetti (Staff)" userId="e079a23e-81dd-4edf-895d-88d9fdd5be7b" providerId="ADAL" clId="{4572E139-0B87-4C44-8676-14B489210A83}" dt="2023-10-31T17:16:19.204" v="43" actId="20577"/>
          <ac:spMkLst>
            <pc:docMk/>
            <pc:sldMk cId="0" sldId="258"/>
            <ac:spMk id="126" creationId="{00000000-0000-0000-0000-000000000000}"/>
          </ac:spMkLst>
        </pc:spChg>
        <pc:spChg chg="mod">
          <ac:chgData name="Alessandro Provetti (Staff)" userId="e079a23e-81dd-4edf-895d-88d9fdd5be7b" providerId="ADAL" clId="{4572E139-0B87-4C44-8676-14B489210A83}" dt="2023-10-31T17:16:25.921" v="49" actId="20577"/>
          <ac:spMkLst>
            <pc:docMk/>
            <pc:sldMk cId="0" sldId="258"/>
            <ac:spMk id="132" creationId="{00000000-0000-0000-0000-000000000000}"/>
          </ac:spMkLst>
        </pc:spChg>
      </pc:sldChg>
      <pc:sldChg chg="modSp">
        <pc:chgData name="Alessandro Provetti (Staff)" userId="e079a23e-81dd-4edf-895d-88d9fdd5be7b" providerId="ADAL" clId="{4572E139-0B87-4C44-8676-14B489210A83}" dt="2023-10-31T18:58:40.656" v="88" actId="20577"/>
        <pc:sldMkLst>
          <pc:docMk/>
          <pc:sldMk cId="0" sldId="261"/>
        </pc:sldMkLst>
        <pc:spChg chg="mod">
          <ac:chgData name="Alessandro Provetti (Staff)" userId="e079a23e-81dd-4edf-895d-88d9fdd5be7b" providerId="ADAL" clId="{4572E139-0B87-4C44-8676-14B489210A83}" dt="2023-10-31T18:58:40.656" v="88" actId="20577"/>
          <ac:spMkLst>
            <pc:docMk/>
            <pc:sldMk cId="0" sldId="261"/>
            <ac:spMk id="143" creationId="{00000000-0000-0000-0000-000000000000}"/>
          </ac:spMkLst>
        </pc:spChg>
      </pc:sldChg>
      <pc:sldChg chg="modSp">
        <pc:chgData name="Alessandro Provetti (Staff)" userId="e079a23e-81dd-4edf-895d-88d9fdd5be7b" providerId="ADAL" clId="{4572E139-0B87-4C44-8676-14B489210A83}" dt="2023-10-31T16:10:20.726" v="6" actId="20577"/>
        <pc:sldMkLst>
          <pc:docMk/>
          <pc:sldMk cId="0" sldId="287"/>
        </pc:sldMkLst>
        <pc:spChg chg="mod">
          <ac:chgData name="Alessandro Provetti (Staff)" userId="e079a23e-81dd-4edf-895d-88d9fdd5be7b" providerId="ADAL" clId="{4572E139-0B87-4C44-8676-14B489210A83}" dt="2023-10-31T16:10:20.726" v="6" actId="20577"/>
          <ac:spMkLst>
            <pc:docMk/>
            <pc:sldMk cId="0" sldId="287"/>
            <ac:spMk id="252" creationId="{00000000-0000-0000-0000-000000000000}"/>
          </ac:spMkLst>
        </pc:spChg>
      </pc:sldChg>
      <pc:sldChg chg="modSp">
        <pc:chgData name="Alessandro Provetti (Staff)" userId="e079a23e-81dd-4edf-895d-88d9fdd5be7b" providerId="ADAL" clId="{4572E139-0B87-4C44-8676-14B489210A83}" dt="2023-10-31T17:16:06.310" v="41" actId="20577"/>
        <pc:sldMkLst>
          <pc:docMk/>
          <pc:sldMk cId="0" sldId="311"/>
        </pc:sldMkLst>
        <pc:spChg chg="mod">
          <ac:chgData name="Alessandro Provetti (Staff)" userId="e079a23e-81dd-4edf-895d-88d9fdd5be7b" providerId="ADAL" clId="{4572E139-0B87-4C44-8676-14B489210A83}" dt="2023-10-31T17:16:06.310" v="41" actId="20577"/>
          <ac:spMkLst>
            <pc:docMk/>
            <pc:sldMk cId="0" sldId="311"/>
            <ac:spMk id="343" creationId="{00000000-0000-0000-0000-000000000000}"/>
          </ac:spMkLst>
        </pc:spChg>
      </pc:sldChg>
      <pc:sldChg chg="modSp">
        <pc:chgData name="Alessandro Provetti (Staff)" userId="e079a23e-81dd-4edf-895d-88d9fdd5be7b" providerId="ADAL" clId="{4572E139-0B87-4C44-8676-14B489210A83}" dt="2023-10-31T17:15:52.259" v="35" actId="20577"/>
        <pc:sldMkLst>
          <pc:docMk/>
          <pc:sldMk cId="0" sldId="312"/>
        </pc:sldMkLst>
        <pc:spChg chg="mod">
          <ac:chgData name="Alessandro Provetti (Staff)" userId="e079a23e-81dd-4edf-895d-88d9fdd5be7b" providerId="ADAL" clId="{4572E139-0B87-4C44-8676-14B489210A83}" dt="2023-10-31T17:15:52.259" v="35" actId="20577"/>
          <ac:spMkLst>
            <pc:docMk/>
            <pc:sldMk cId="0" sldId="312"/>
            <ac:spMk id="348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r>
              <a:rPr lang="en-GB" sz="4400" b="0" strike="noStrike" spc="-1">
                <a:latin typeface="Arial"/>
              </a:rPr>
              <a:t>Click to move the slide</a:t>
            </a:r>
          </a:p>
        </p:txBody>
      </p:sp>
      <p:sp>
        <p:nvSpPr>
          <p:cNvPr id="116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0">
              <a:buNone/>
            </a:pPr>
            <a:r>
              <a:rPr lang="en-GB" sz="2000" b="0" strike="noStrike" spc="-1">
                <a:latin typeface="Arial"/>
              </a:rPr>
              <a:t>Click to edit the notes' format</a:t>
            </a:r>
          </a:p>
        </p:txBody>
      </p:sp>
      <p:sp>
        <p:nvSpPr>
          <p:cNvPr id="117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>
              <a:buNone/>
            </a:pPr>
            <a:r>
              <a:rPr lang="en-GB" sz="1400" b="0" strike="noStrike" spc="-1">
                <a:latin typeface="Times New Roman"/>
              </a:rPr>
              <a:t>&lt;header&gt;</a:t>
            </a:r>
          </a:p>
        </p:txBody>
      </p:sp>
      <p:sp>
        <p:nvSpPr>
          <p:cNvPr id="118" name="PlaceHolder 4"/>
          <p:cNvSpPr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 algn="r">
              <a:buNone/>
              <a:defRPr lang="en-GB" sz="1400" b="0" strike="noStrike" spc="-1">
                <a:latin typeface="Times New Roman"/>
              </a:defRPr>
            </a:lvl1pPr>
          </a:lstStyle>
          <a:p>
            <a:pPr indent="0" algn="r">
              <a:buNone/>
            </a:pPr>
            <a:r>
              <a:rPr lang="en-GB" sz="1400" b="0" strike="noStrike" spc="-1">
                <a:latin typeface="Times New Roman"/>
              </a:rPr>
              <a:t>&lt;date/time&gt;</a:t>
            </a:r>
          </a:p>
        </p:txBody>
      </p:sp>
      <p:sp>
        <p:nvSpPr>
          <p:cNvPr id="119" name="PlaceHolder 5"/>
          <p:cNvSpPr>
            <a:spLocks noGrp="1"/>
          </p:cNvSpPr>
          <p:nvPr>
            <p:ph type="ft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>
              <a:buNone/>
              <a:defRPr lang="en-GB" sz="1400" b="0" strike="noStrike" spc="-1">
                <a:latin typeface="Times New Roman"/>
              </a:defRPr>
            </a:lvl1pPr>
          </a:lstStyle>
          <a:p>
            <a:pPr indent="0">
              <a:buNone/>
            </a:pPr>
            <a:r>
              <a:rPr lang="en-GB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120" name="PlaceHolder 6"/>
          <p:cNvSpPr>
            <a:spLocks noGrp="1"/>
          </p:cNvSpPr>
          <p:nvPr>
            <p:ph type="sldNum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>
              <a:buNone/>
              <a:defRPr lang="en-GB" sz="1400" b="0" strike="noStrike" spc="-1">
                <a:latin typeface="Times New Roman"/>
              </a:defRPr>
            </a:lvl1pPr>
          </a:lstStyle>
          <a:p>
            <a:pPr indent="0" algn="r">
              <a:buNone/>
            </a:pPr>
            <a:fld id="{B2182D09-407F-4FF7-9D95-B54AC65008F3}" type="slidenum">
              <a:rPr lang="en-GB" sz="1400" b="0" strike="noStrike" spc="-1">
                <a:latin typeface="Times New Roman"/>
              </a:rPr>
              <a:t>‹#›</a:t>
            </a:fld>
            <a:endParaRPr lang="en-GB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960" cy="3084840"/>
          </a:xfrm>
          <a:prstGeom prst="rect">
            <a:avLst/>
          </a:prstGeom>
          <a:ln w="0">
            <a:noFill/>
          </a:ln>
        </p:spPr>
      </p:sp>
      <p:sp>
        <p:nvSpPr>
          <p:cNvPr id="35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0">
              <a:buNone/>
            </a:pPr>
            <a:endParaRPr lang="en-GB" sz="2000" b="0" strike="noStrike" spc="-1">
              <a:latin typeface="Arial"/>
            </a:endParaRPr>
          </a:p>
        </p:txBody>
      </p:sp>
      <p:sp>
        <p:nvSpPr>
          <p:cNvPr id="351" name="PlaceHolder 3"/>
          <p:cNvSpPr>
            <a:spLocks noGrp="1"/>
          </p:cNvSpPr>
          <p:nvPr>
            <p:ph type="sldNum" idx="4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>
              <a:lnSpc>
                <a:spcPct val="100000"/>
              </a:lnSpc>
              <a:buNone/>
              <a:defRPr lang="en-US" sz="1200" b="0" strike="noStrike" spc="-1"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DDC1B707-2BAD-4A05-9DD0-B81D12DB860C}" type="slidenum">
              <a:rPr lang="en-US" sz="1200" b="0" strike="noStrike" spc="-1">
                <a:latin typeface="Times New Roman"/>
              </a:rPr>
              <a:t>11</a:t>
            </a:fld>
            <a:endParaRPr lang="en-GB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960" cy="3084840"/>
          </a:xfrm>
          <a:prstGeom prst="rect">
            <a:avLst/>
          </a:prstGeom>
          <a:ln w="0">
            <a:noFill/>
          </a:ln>
        </p:spPr>
      </p:sp>
      <p:sp>
        <p:nvSpPr>
          <p:cNvPr id="35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0">
              <a:buNone/>
            </a:pPr>
            <a:endParaRPr lang="en-GB" sz="2000" b="0" strike="noStrike" spc="-1">
              <a:latin typeface="Arial"/>
            </a:endParaRPr>
          </a:p>
        </p:txBody>
      </p:sp>
      <p:sp>
        <p:nvSpPr>
          <p:cNvPr id="354" name="PlaceHolder 3"/>
          <p:cNvSpPr>
            <a:spLocks noGrp="1"/>
          </p:cNvSpPr>
          <p:nvPr>
            <p:ph type="sldNum" idx="5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>
              <a:lnSpc>
                <a:spcPct val="100000"/>
              </a:lnSpc>
              <a:buNone/>
              <a:defRPr lang="en-US" sz="1200" b="0" strike="noStrike" spc="-1"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A6D82195-840A-46E3-99D6-2F29BDDC3581}" type="slidenum">
              <a:rPr lang="en-US" sz="1200" b="0" strike="noStrike" spc="-1">
                <a:latin typeface="Times New Roman"/>
              </a:rPr>
              <a:t>40</a:t>
            </a:fld>
            <a:endParaRPr lang="en-GB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960" cy="3084840"/>
          </a:xfrm>
          <a:prstGeom prst="rect">
            <a:avLst/>
          </a:prstGeom>
          <a:ln w="0">
            <a:noFill/>
          </a:ln>
        </p:spPr>
      </p:sp>
      <p:sp>
        <p:nvSpPr>
          <p:cNvPr id="35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GB" sz="2000" b="0" strike="noStrike" spc="-1">
                <a:solidFill>
                  <a:srgbClr val="000000"/>
                </a:solidFill>
                <a:latin typeface="Courier New"/>
              </a:rPr>
              <a:t>fruits = {</a:t>
            </a:r>
            <a:r>
              <a:rPr lang="en-GB" sz="2000" b="0" strike="noStrike" spc="-1">
                <a:solidFill>
                  <a:srgbClr val="A31515"/>
                </a:solidFill>
                <a:latin typeface="Courier New"/>
              </a:rPr>
              <a:t>"apple"</a:t>
            </a:r>
            <a:r>
              <a:rPr lang="en-GB" sz="2000" b="0" strike="noStrike" spc="-1">
                <a:solidFill>
                  <a:srgbClr val="000000"/>
                </a:solidFill>
                <a:latin typeface="Courier New"/>
              </a:rPr>
              <a:t>, </a:t>
            </a:r>
            <a:r>
              <a:rPr lang="en-GB" sz="2000" b="0" strike="noStrike" spc="-1">
                <a:solidFill>
                  <a:srgbClr val="A31515"/>
                </a:solidFill>
                <a:latin typeface="Courier New"/>
              </a:rPr>
              <a:t>"banana"</a:t>
            </a:r>
            <a:r>
              <a:rPr lang="en-GB" sz="2000" b="0" strike="noStrike" spc="-1">
                <a:solidFill>
                  <a:srgbClr val="000000"/>
                </a:solidFill>
                <a:latin typeface="Courier New"/>
              </a:rPr>
              <a:t>, </a:t>
            </a:r>
            <a:r>
              <a:rPr lang="en-GB" sz="2000" b="0" strike="noStrike" spc="-1">
                <a:solidFill>
                  <a:srgbClr val="A31515"/>
                </a:solidFill>
                <a:latin typeface="Courier New"/>
              </a:rPr>
              <a:t>"cherry"</a:t>
            </a:r>
            <a:r>
              <a:rPr lang="en-GB" sz="2000" b="0" strike="noStrike" spc="-1">
                <a:solidFill>
                  <a:srgbClr val="000000"/>
                </a:solidFill>
                <a:latin typeface="Courier New"/>
              </a:rPr>
              <a:t>}</a:t>
            </a:r>
            <a:endParaRPr lang="en-GB" sz="2000" b="0" strike="noStrike" spc="-1">
              <a:latin typeface="Arial"/>
            </a:endParaRPr>
          </a:p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br>
              <a:rPr sz="2000"/>
            </a:br>
            <a:r>
              <a:rPr lang="en-GB" sz="2000" b="0" strike="noStrike" spc="-1">
                <a:solidFill>
                  <a:srgbClr val="000000"/>
                </a:solidFill>
                <a:latin typeface="Courier New"/>
              </a:rPr>
              <a:t>fruits = list(fruits)</a:t>
            </a:r>
            <a:endParaRPr lang="en-GB" sz="2000" b="0" strike="noStrike" spc="-1">
              <a:latin typeface="Arial"/>
            </a:endParaRPr>
          </a:p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br>
              <a:rPr sz="2000"/>
            </a:br>
            <a:r>
              <a:rPr lang="en-GB" sz="2000" b="0" strike="noStrike" spc="-1">
                <a:solidFill>
                  <a:srgbClr val="000000"/>
                </a:solidFill>
                <a:latin typeface="Courier New"/>
              </a:rPr>
              <a:t>fruits[</a:t>
            </a:r>
            <a:r>
              <a:rPr lang="en-GB" sz="2000" b="0" strike="noStrike" spc="-1">
                <a:solidFill>
                  <a:srgbClr val="09885A"/>
                </a:solidFill>
                <a:latin typeface="Courier New"/>
              </a:rPr>
              <a:t>1</a:t>
            </a:r>
            <a:r>
              <a:rPr lang="en-GB" sz="2000" b="0" strike="noStrike" spc="-1">
                <a:solidFill>
                  <a:srgbClr val="000000"/>
                </a:solidFill>
                <a:latin typeface="Courier New"/>
              </a:rPr>
              <a:t>]=</a:t>
            </a:r>
            <a:r>
              <a:rPr lang="en-GB" sz="2000" b="0" strike="noStrike" spc="-1">
                <a:solidFill>
                  <a:srgbClr val="A31515"/>
                </a:solidFill>
                <a:latin typeface="Courier New"/>
              </a:rPr>
              <a:t>'mantarina'</a:t>
            </a:r>
            <a:endParaRPr lang="en-GB" sz="2000" b="0" strike="noStrike" spc="-1">
              <a:latin typeface="Arial"/>
            </a:endParaRPr>
          </a:p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br>
              <a:rPr sz="2000"/>
            </a:br>
            <a:r>
              <a:rPr lang="en-GB" sz="2000" b="0" strike="noStrike" spc="-1">
                <a:solidFill>
                  <a:srgbClr val="000000"/>
                </a:solidFill>
                <a:latin typeface="Courier New"/>
              </a:rPr>
              <a:t>fruits = set(fruits)</a:t>
            </a:r>
            <a:endParaRPr lang="en-GB" sz="2000" b="0" strike="noStrike" spc="-1">
              <a:latin typeface="Arial"/>
            </a:endParaRPr>
          </a:p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br>
              <a:rPr sz="2000"/>
            </a:br>
            <a:r>
              <a:rPr lang="en-GB" sz="2000" b="0" strike="noStrike" spc="-1">
                <a:solidFill>
                  <a:srgbClr val="795E26"/>
                </a:solidFill>
                <a:latin typeface="Courier New"/>
              </a:rPr>
              <a:t>print</a:t>
            </a:r>
            <a:r>
              <a:rPr lang="en-GB" sz="2000" b="0" strike="noStrike" spc="-1">
                <a:solidFill>
                  <a:srgbClr val="000000"/>
                </a:solidFill>
                <a:latin typeface="Courier New"/>
              </a:rPr>
              <a:t>(fruits)</a:t>
            </a:r>
            <a:endParaRPr lang="en-GB" sz="2000" b="0" strike="noStrike" spc="-1">
              <a:latin typeface="Arial"/>
            </a:endParaRPr>
          </a:p>
          <a:p>
            <a:pPr marL="2160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GB" sz="2000" b="0" strike="noStrike" spc="-1">
              <a:latin typeface="Arial"/>
            </a:endParaRPr>
          </a:p>
        </p:txBody>
      </p:sp>
      <p:sp>
        <p:nvSpPr>
          <p:cNvPr id="357" name="PlaceHolder 3"/>
          <p:cNvSpPr>
            <a:spLocks noGrp="1"/>
          </p:cNvSpPr>
          <p:nvPr>
            <p:ph type="sldNum" idx="6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>
              <a:lnSpc>
                <a:spcPct val="100000"/>
              </a:lnSpc>
              <a:buNone/>
              <a:defRPr lang="en-US" sz="1200" b="0" strike="noStrike" spc="-1"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A2E3EA4F-D343-4D1C-822B-C8201106DE43}" type="slidenum">
              <a:rPr lang="en-US" sz="1200" b="0" strike="noStrike" spc="-1">
                <a:latin typeface="Times New Roman"/>
              </a:rPr>
              <a:t>41</a:t>
            </a:fld>
            <a:endParaRPr lang="en-GB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GB" sz="4400" b="0" strike="noStrike" spc="-1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3200" b="0" strike="noStrike" spc="-1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GB" sz="4400" b="0" strike="noStrike" spc="-1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3200" b="0" strike="noStrike" spc="-1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3200" b="0" strike="noStrike" spc="-1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3200" b="0" strike="noStrike" spc="-1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GB" sz="4400" b="0" strike="noStrike" spc="-1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3200" b="0" strike="noStrike" spc="-1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3200" b="0" strike="noStrike" spc="-1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3200" b="0" strike="noStrike" spc="-1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3200" b="0" strike="noStrike" spc="-1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3200" b="0" strike="noStrike" spc="-1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GB" sz="4400" b="0" strike="noStrike" spc="-1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GB" sz="4400" b="0" strike="noStrike" spc="-1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GB" sz="4400" b="0" strike="noStrike" spc="-1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3200" b="0" strike="noStrike" spc="-1"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GB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GB" sz="4400" b="0" strike="noStrike" spc="-1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3200" b="0" strike="noStrike" spc="-1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3200" b="0" strike="noStrike" spc="-1"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GB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GB" sz="4400" b="0" strike="noStrike" spc="-1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3200" b="0" strike="noStrike" spc="-1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3200" b="0" strike="noStrike" spc="-1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GB" sz="4400" b="0" strike="noStrike" spc="-1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3200" b="0" strike="noStrike" spc="-1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3200" b="0" strike="noStrike" spc="-1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GB" sz="4400" b="0" strike="noStrike" spc="-1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3200" b="0" strike="noStrike" spc="-1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GB" sz="4400" b="0" strike="noStrike" spc="-1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3200" b="0" strike="noStrike" spc="-1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3200" b="0" strike="noStrike" spc="-1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3200" b="0" strike="noStrike" spc="-1"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GB" sz="4400" b="0" strike="noStrike" spc="-1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3200" b="0" strike="noStrike" spc="-1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3200" b="0" strike="noStrike" spc="-1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3200" b="0" strike="noStrike" spc="-1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3200" b="0" strike="noStrike" spc="-1"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3200" b="0" strike="noStrike" spc="-1"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GB" sz="4400" b="0" strike="noStrike" spc="-1">
              <a:latin typeface="Arial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GB" sz="4400" b="0" strike="noStrike" spc="-1"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GB" sz="4400" b="0" strike="noStrike" spc="-1"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3200" b="0" strike="noStrike" spc="-1">
              <a:latin typeface="Arial"/>
            </a:endParaRPr>
          </a:p>
        </p:txBody>
      </p:sp>
      <p:sp>
        <p:nvSpPr>
          <p:cNvPr id="8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GB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GB" sz="4400" b="0" strike="noStrike" spc="-1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GB" sz="4400" b="0" strike="noStrike" spc="-1"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3200" b="0" strike="noStrike" spc="-1">
              <a:latin typeface="Arial"/>
            </a:endParaRPr>
          </a:p>
        </p:txBody>
      </p:sp>
      <p:sp>
        <p:nvSpPr>
          <p:cNvPr id="9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3200" b="0" strike="noStrike" spc="-1">
              <a:latin typeface="Arial"/>
            </a:endParaRPr>
          </a:p>
        </p:txBody>
      </p:sp>
      <p:sp>
        <p:nvSpPr>
          <p:cNvPr id="9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GB" sz="4400" b="0" strike="noStrike" spc="-1">
              <a:latin typeface="Arial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3200" b="0" strike="noStrike" spc="-1">
              <a:latin typeface="Arial"/>
            </a:endParaRPr>
          </a:p>
        </p:txBody>
      </p:sp>
      <p:sp>
        <p:nvSpPr>
          <p:cNvPr id="9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3200" b="0" strike="noStrike" spc="-1">
              <a:latin typeface="Arial"/>
            </a:endParaRPr>
          </a:p>
        </p:txBody>
      </p:sp>
      <p:sp>
        <p:nvSpPr>
          <p:cNvPr id="95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GB" sz="4400" b="0" strike="noStrike" spc="-1"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3200" b="0" strike="noStrike" spc="-1">
              <a:latin typeface="Arial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3200" b="0" strike="noStrike" spc="-1">
              <a:latin typeface="Arial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GB" sz="4400" b="0" strike="noStrike" spc="-1">
              <a:latin typeface="Arial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3200" b="0" strike="noStrike" spc="-1">
              <a:latin typeface="Arial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GB" sz="4400" b="0" strike="noStrike" spc="-1">
              <a:latin typeface="Arial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3200" b="0" strike="noStrike" spc="-1">
              <a:latin typeface="Arial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3200" b="0" strike="noStrike" spc="-1">
              <a:latin typeface="Arial"/>
            </a:endParaRPr>
          </a:p>
        </p:txBody>
      </p:sp>
      <p:sp>
        <p:nvSpPr>
          <p:cNvPr id="10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3200" b="0" strike="noStrike" spc="-1">
              <a:latin typeface="Arial"/>
            </a:endParaRPr>
          </a:p>
        </p:txBody>
      </p:sp>
      <p:sp>
        <p:nvSpPr>
          <p:cNvPr id="107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GB" sz="4400" b="0" strike="noStrike" spc="-1"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3200" b="0" strike="noStrike" spc="-1">
              <a:latin typeface="Aria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3200" b="0" strike="noStrike" spc="-1">
              <a:latin typeface="Arial"/>
            </a:endParaRPr>
          </a:p>
        </p:txBody>
      </p:sp>
      <p:sp>
        <p:nvSpPr>
          <p:cNvPr id="111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3200" b="0" strike="noStrike" spc="-1">
              <a:latin typeface="Arial"/>
            </a:endParaRPr>
          </a:p>
        </p:txBody>
      </p:sp>
      <p:sp>
        <p:nvSpPr>
          <p:cNvPr id="112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3200" b="0" strike="noStrike" spc="-1">
              <a:latin typeface="Arial"/>
            </a:endParaRPr>
          </a:p>
        </p:txBody>
      </p:sp>
      <p:sp>
        <p:nvSpPr>
          <p:cNvPr id="113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3200" b="0" strike="noStrike" spc="-1">
              <a:latin typeface="Arial"/>
            </a:endParaRPr>
          </a:p>
        </p:txBody>
      </p:sp>
      <p:sp>
        <p:nvSpPr>
          <p:cNvPr id="114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GB" sz="4400" b="0" strike="noStrike" spc="-1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3200" b="0" strike="noStrike" spc="-1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GB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GB" sz="4400" b="0" strike="noStrike" spc="-1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3200" b="0" strike="noStrike" spc="-1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3200" b="0" strike="noStrike" spc="-1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GB" sz="4400" b="0" strike="noStrike" spc="-1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3200" b="0" strike="noStrike" spc="-1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3200" b="0" strike="noStrike" spc="-1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GB" sz="4400" b="0" strike="noStrike" spc="-1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3200" b="0" strike="noStrike" spc="-1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3200" b="0" strike="noStrike" spc="-1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84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en-GB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84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en-GB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84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en-GB" sz="18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8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1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8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18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8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8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800" b="0" strike="noStrike" spc="-1">
                <a:latin typeface="Arial"/>
              </a:rPr>
              <a:t>Seventh Outline Level</a:t>
            </a:r>
          </a:p>
        </p:txBody>
      </p:sp>
      <p:sp>
        <p:nvSpPr>
          <p:cNvPr id="7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8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1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8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18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8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8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8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google.com/url?sa=t&amp;rct=j&amp;q=&amp;esrc=s&amp;source=web&amp;cd=34&amp;cad=rja&amp;uact=8&amp;ved=2ahUKEwjm5MnWmbTkAhVsURUIHQ_wA8kQmhMwIXoECA0QAg&amp;url=https%3A%2F%2Fen.wikipedia.org%2Fwiki%2FData_structure&amp;usg=AOvVaw1YBaMK2oFpY2Bj-rdCk6Ix" TargetMode="Externa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geeksforgeeks.org/random-numbers-in-python/" TargetMode="Externa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matplotlib.org/%5D" TargetMode="Externa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ubtitle 2"/>
          <p:cNvSpPr/>
          <p:nvPr/>
        </p:nvSpPr>
        <p:spPr>
          <a:xfrm>
            <a:off x="1833480" y="2104920"/>
            <a:ext cx="8739720" cy="687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rmAutofit/>
          </a:bodyPr>
          <a:lstStyle/>
          <a:p>
            <a:pPr algn="ctr">
              <a:lnSpc>
                <a:spcPct val="90000"/>
              </a:lnSpc>
              <a:spcBef>
                <a:spcPts val="1001"/>
              </a:spcBef>
              <a:spcAft>
                <a:spcPts val="601"/>
              </a:spcAft>
              <a:tabLst>
                <a:tab pos="0" algn="l"/>
              </a:tabLst>
            </a:pPr>
            <a:r>
              <a:rPr lang="en-GB" sz="4000" b="1" strike="noStrike" spc="-1">
                <a:solidFill>
                  <a:srgbClr val="D9D9D9"/>
                </a:solidFill>
                <a:latin typeface="Courier New"/>
                <a:ea typeface="Microsoft JhengHei"/>
              </a:rPr>
              <a:t>The class will start soon…</a:t>
            </a:r>
            <a:endParaRPr lang="en-GB" sz="4000" b="0" strike="noStrike" spc="-1">
              <a:latin typeface="Arial"/>
            </a:endParaRPr>
          </a:p>
        </p:txBody>
      </p:sp>
      <p:pic>
        <p:nvPicPr>
          <p:cNvPr id="122" name="Picture 5"/>
          <p:cNvPicPr/>
          <p:nvPr/>
        </p:nvPicPr>
        <p:blipFill>
          <a:blip r:embed="rId2"/>
          <a:stretch/>
        </p:blipFill>
        <p:spPr>
          <a:xfrm>
            <a:off x="3177720" y="2998440"/>
            <a:ext cx="5834520" cy="3291480"/>
          </a:xfrm>
          <a:prstGeom prst="rect">
            <a:avLst/>
          </a:prstGeom>
          <a:ln w="0">
            <a:noFill/>
          </a:ln>
        </p:spPr>
      </p:pic>
      <p:sp>
        <p:nvSpPr>
          <p:cNvPr id="123" name="TextBox 8"/>
          <p:cNvSpPr/>
          <p:nvPr/>
        </p:nvSpPr>
        <p:spPr>
          <a:xfrm>
            <a:off x="0" y="766080"/>
            <a:ext cx="12190680" cy="759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GB" sz="4000" b="1" strike="noStrike" spc="-1" dirty="0">
                <a:solidFill>
                  <a:srgbClr val="FFC000"/>
                </a:solidFill>
                <a:latin typeface="Courier New"/>
                <a:ea typeface="Microsoft JhengHei"/>
              </a:rPr>
              <a:t>Demystifying Computing with </a:t>
            </a:r>
            <a:r>
              <a:rPr lang="en-GB" sz="4400" b="1" strike="noStrike" spc="-1" dirty="0">
                <a:solidFill>
                  <a:srgbClr val="FFC000"/>
                </a:solidFill>
                <a:latin typeface="Courier New"/>
                <a:ea typeface="Microsoft JhengHei"/>
              </a:rPr>
              <a:t>Python</a:t>
            </a:r>
            <a:endParaRPr lang="en-GB" sz="44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160" cy="13240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indent="0">
              <a:lnSpc>
                <a:spcPct val="90000"/>
              </a:lnSpc>
              <a:buNone/>
            </a:pPr>
            <a:r>
              <a:rPr lang="en-US" sz="4400" b="0" strike="noStrike" spc="-1">
                <a:solidFill>
                  <a:srgbClr val="FFFFFF"/>
                </a:solidFill>
                <a:latin typeface="Verdana"/>
                <a:ea typeface="Verdana"/>
              </a:rPr>
              <a:t>Recap previous class</a:t>
            </a:r>
            <a:endParaRPr lang="en-GB" sz="4400" b="0" strike="noStrike" spc="-1">
              <a:latin typeface="Arial"/>
            </a:endParaRPr>
          </a:p>
        </p:txBody>
      </p:sp>
      <p:sp>
        <p:nvSpPr>
          <p:cNvPr id="159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4160" cy="43498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lang="en-GB" sz="2800" b="0" strike="noStrike" spc="-1">
                <a:solidFill>
                  <a:srgbClr val="FFFFFF"/>
                </a:solidFill>
                <a:latin typeface="Verdana"/>
                <a:ea typeface="Verdana"/>
              </a:rPr>
              <a:t>A for loop is used for iterating over a sequence</a:t>
            </a:r>
            <a:endParaRPr lang="en-GB" sz="2800" b="0" strike="noStrike" spc="-1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lang="en-GB" sz="2800" b="0" strike="noStrike" spc="-1">
                <a:solidFill>
                  <a:srgbClr val="FFFFFF"/>
                </a:solidFill>
                <a:latin typeface="Verdana"/>
                <a:ea typeface="Verdana"/>
              </a:rPr>
              <a:t>With the while loop we can execute a set of statements as long as a condition is true.</a:t>
            </a:r>
            <a:endParaRPr lang="en-GB" sz="2800" b="0" strike="noStrike" spc="-1">
              <a:latin typeface="Arial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</a:pPr>
            <a:endParaRPr lang="en-GB" sz="2800" b="0" strike="noStrike" spc="-1">
              <a:latin typeface="Arial"/>
            </a:endParaRPr>
          </a:p>
        </p:txBody>
      </p:sp>
      <p:sp>
        <p:nvSpPr>
          <p:cNvPr id="160" name="Rectangle 3"/>
          <p:cNvSpPr/>
          <p:nvPr/>
        </p:nvSpPr>
        <p:spPr>
          <a:xfrm>
            <a:off x="6921360" y="3378600"/>
            <a:ext cx="5269320" cy="2284200"/>
          </a:xfrm>
          <a:prstGeom prst="rect">
            <a:avLst/>
          </a:prstGeom>
          <a:solidFill>
            <a:srgbClr val="4C4C4C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nn-NO" sz="2400" b="1" strike="noStrike" spc="-1">
                <a:solidFill>
                  <a:srgbClr val="FFC000"/>
                </a:solidFill>
                <a:latin typeface="Courier New"/>
                <a:ea typeface="DejaVu Sans"/>
              </a:rPr>
              <a:t>	i = 1</a:t>
            </a:r>
            <a:br>
              <a:rPr sz="1800"/>
            </a:br>
            <a:r>
              <a:rPr lang="nn-NO" sz="2400" b="1" strike="noStrike" spc="-1">
                <a:solidFill>
                  <a:srgbClr val="FFC000"/>
                </a:solidFill>
                <a:latin typeface="Courier New"/>
                <a:ea typeface="DejaVu Sans"/>
              </a:rPr>
              <a:t>	while i &lt; 6:</a:t>
            </a:r>
            <a:br>
              <a:rPr sz="1800"/>
            </a:br>
            <a:r>
              <a:rPr lang="nn-NO" sz="2400" b="1" strike="noStrike" spc="-1">
                <a:solidFill>
                  <a:srgbClr val="FFC000"/>
                </a:solidFill>
                <a:latin typeface="Courier New"/>
                <a:ea typeface="DejaVu Sans"/>
              </a:rPr>
              <a:t>  		print(i)</a:t>
            </a:r>
            <a:br>
              <a:rPr sz="1800"/>
            </a:br>
            <a:r>
              <a:rPr lang="nn-NO" sz="2400" b="1" strike="noStrike" spc="-1">
                <a:solidFill>
                  <a:srgbClr val="FFC000"/>
                </a:solidFill>
                <a:latin typeface="Courier New"/>
                <a:ea typeface="DejaVu Sans"/>
              </a:rPr>
              <a:t>  		i += 1</a:t>
            </a:r>
            <a:endParaRPr lang="en-GB" sz="2400" b="0" strike="noStrike" spc="-1">
              <a:latin typeface="Arial"/>
            </a:endParaRPr>
          </a:p>
        </p:txBody>
      </p:sp>
      <p:sp>
        <p:nvSpPr>
          <p:cNvPr id="161" name="Rectangle 4"/>
          <p:cNvSpPr/>
          <p:nvPr/>
        </p:nvSpPr>
        <p:spPr>
          <a:xfrm>
            <a:off x="838080" y="3281760"/>
            <a:ext cx="5830920" cy="2039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marL="343080" indent="-34308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lang="en-GB" sz="3200" b="0" strike="noStrike" spc="-1">
                <a:solidFill>
                  <a:srgbClr val="FFFFFF"/>
                </a:solidFill>
                <a:latin typeface="Calibri"/>
                <a:ea typeface="DejaVu Sans"/>
              </a:rPr>
              <a:t>The break statement ends the current loop and jumps to the statement immediately following the loop</a:t>
            </a:r>
            <a:endParaRPr lang="en-GB" sz="3200" b="0" strike="noStrike" spc="-1">
              <a:latin typeface="Arial"/>
            </a:endParaRPr>
          </a:p>
        </p:txBody>
      </p:sp>
      <p:sp>
        <p:nvSpPr>
          <p:cNvPr id="162" name="Rectangle 5"/>
          <p:cNvSpPr/>
          <p:nvPr/>
        </p:nvSpPr>
        <p:spPr>
          <a:xfrm>
            <a:off x="0" y="5904000"/>
            <a:ext cx="12190680" cy="942840"/>
          </a:xfrm>
          <a:prstGeom prst="rect">
            <a:avLst/>
          </a:prstGeom>
          <a:solidFill>
            <a:srgbClr val="26425B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marL="914400" algn="ctr">
              <a:lnSpc>
                <a:spcPct val="100000"/>
              </a:lnSpc>
            </a:pPr>
            <a:r>
              <a:rPr lang="en-GB" sz="2800" b="0" strike="noStrike" spc="-1">
                <a:solidFill>
                  <a:srgbClr val="FFFFFF"/>
                </a:solidFill>
                <a:latin typeface="Calibri"/>
                <a:ea typeface="DejaVu Sans"/>
              </a:rPr>
              <a:t>Whiloops are called le "indefinite loops" because they keep</a:t>
            </a:r>
            <a:br>
              <a:rPr sz="1800"/>
            </a:br>
            <a:r>
              <a:rPr lang="en-GB" sz="2800" b="0" strike="noStrike" spc="-1">
                <a:solidFill>
                  <a:srgbClr val="FFFFFF"/>
                </a:solidFill>
                <a:latin typeface="Calibri"/>
                <a:ea typeface="DejaVu Sans"/>
              </a:rPr>
              <a:t>going until a logical condition becomes False</a:t>
            </a:r>
            <a:endParaRPr lang="en-GB" sz="2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1000"/>
                                        <p:tgtEl>
                                          <p:spTgt spid="1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8" dur="1000" fill="hold"/>
                                        <p:tgtEl>
                                          <p:spTgt spid="1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9" dur="1000" fill="hold"/>
                                        <p:tgtEl>
                                          <p:spTgt spid="1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2" dur="1000"/>
                                        <p:tgtEl>
                                          <p:spTgt spid="1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3" dur="1000" fill="hold"/>
                                        <p:tgtEl>
                                          <p:spTgt spid="1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4" dur="1000" fill="hold"/>
                                        <p:tgtEl>
                                          <p:spTgt spid="1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9" dur="10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0" dur="10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1" dur="10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6" dur="10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7" dur="10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8" dur="10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33" dur="10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34" dur="10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5" dur="10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160" cy="13240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indent="0">
              <a:lnSpc>
                <a:spcPct val="90000"/>
              </a:lnSpc>
              <a:buNone/>
            </a:pPr>
            <a:r>
              <a:rPr lang="en-US" sz="4400" b="0" strike="noStrike" spc="-1">
                <a:solidFill>
                  <a:srgbClr val="FFFFFF"/>
                </a:solidFill>
                <a:latin typeface="Verdana"/>
                <a:ea typeface="Verdana"/>
              </a:rPr>
              <a:t>Recap previous class</a:t>
            </a:r>
            <a:endParaRPr lang="en-GB" sz="4400" b="0" strike="noStrike" spc="-1">
              <a:latin typeface="Arial"/>
            </a:endParaRPr>
          </a:p>
        </p:txBody>
      </p:sp>
      <p:sp>
        <p:nvSpPr>
          <p:cNvPr id="164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4160" cy="43498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lang="en-GB" sz="2800" b="0" strike="noStrike" spc="-1">
                <a:solidFill>
                  <a:srgbClr val="FFFFFF"/>
                </a:solidFill>
                <a:latin typeface="Verdana"/>
                <a:ea typeface="Verdana"/>
              </a:rPr>
              <a:t>A function is a block of code.</a:t>
            </a:r>
            <a:endParaRPr lang="en-GB" sz="2800" b="0" strike="noStrike" spc="-1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lang="en-GB" sz="2800" b="0" strike="noStrike" spc="-1">
                <a:solidFill>
                  <a:srgbClr val="FFFFFF"/>
                </a:solidFill>
                <a:latin typeface="Verdana"/>
                <a:ea typeface="Verdana"/>
              </a:rPr>
              <a:t>It is only run when you call it!</a:t>
            </a:r>
            <a:endParaRPr lang="en-GB" sz="2800" b="0" strike="noStrike" spc="-1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lang="en-GB" sz="2800" b="0" strike="noStrike" spc="-1">
                <a:solidFill>
                  <a:srgbClr val="FFFFFF"/>
                </a:solidFill>
                <a:latin typeface="Verdana"/>
                <a:ea typeface="Verdana"/>
              </a:rPr>
              <a:t>You can pass data, known as parameters, into a function.</a:t>
            </a:r>
            <a:endParaRPr lang="en-GB" sz="2800" b="0" strike="noStrike" spc="-1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lang="en-GB" sz="2800" b="0" strike="noStrike" spc="-1">
                <a:solidFill>
                  <a:srgbClr val="FFFFFF"/>
                </a:solidFill>
                <a:latin typeface="Verdana"/>
                <a:ea typeface="Verdana"/>
              </a:rPr>
              <a:t>A function can return data as a result.</a:t>
            </a:r>
            <a:endParaRPr lang="en-GB" sz="2800" b="0" strike="noStrike" spc="-1">
              <a:latin typeface="Arial"/>
            </a:endParaRPr>
          </a:p>
        </p:txBody>
      </p:sp>
      <p:sp>
        <p:nvSpPr>
          <p:cNvPr id="165" name="Rectangle 6"/>
          <p:cNvSpPr/>
          <p:nvPr/>
        </p:nvSpPr>
        <p:spPr>
          <a:xfrm>
            <a:off x="0" y="4438440"/>
            <a:ext cx="12190680" cy="2418120"/>
          </a:xfrm>
          <a:prstGeom prst="rect">
            <a:avLst/>
          </a:prstGeom>
          <a:solidFill>
            <a:srgbClr val="2642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6" name="Rectangle 7"/>
          <p:cNvSpPr/>
          <p:nvPr/>
        </p:nvSpPr>
        <p:spPr>
          <a:xfrm>
            <a:off x="1146240" y="4986720"/>
            <a:ext cx="3443760" cy="1309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GB" sz="2000" b="0" strike="noStrike" spc="-1">
                <a:solidFill>
                  <a:srgbClr val="FFC000"/>
                </a:solidFill>
                <a:latin typeface="Courier New"/>
                <a:ea typeface="DejaVu Sans"/>
              </a:rPr>
              <a:t>def calc_square(x):</a:t>
            </a:r>
            <a:endParaRPr lang="en-GB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2000" b="0" strike="noStrike" spc="-1">
                <a:solidFill>
                  <a:srgbClr val="FFC000"/>
                </a:solidFill>
                <a:latin typeface="Courier New"/>
                <a:ea typeface="DejaVu Sans"/>
              </a:rPr>
              <a:t>    return x**2</a:t>
            </a:r>
            <a:endParaRPr lang="en-GB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GB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2000" b="0" strike="noStrike" spc="-1">
                <a:solidFill>
                  <a:srgbClr val="FFC000"/>
                </a:solidFill>
                <a:latin typeface="Courier New"/>
                <a:ea typeface="DejaVu Sans"/>
              </a:rPr>
              <a:t>print(calc_square(2))</a:t>
            </a:r>
            <a:endParaRPr lang="en-GB" sz="2000" b="0" strike="noStrike" spc="-1">
              <a:latin typeface="Arial"/>
            </a:endParaRPr>
          </a:p>
        </p:txBody>
      </p:sp>
      <p:sp>
        <p:nvSpPr>
          <p:cNvPr id="167" name="Rectangle 8"/>
          <p:cNvSpPr/>
          <p:nvPr/>
        </p:nvSpPr>
        <p:spPr>
          <a:xfrm>
            <a:off x="6287040" y="4626000"/>
            <a:ext cx="6320520" cy="1583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endParaRPr lang="en-GB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2000" b="0" strike="noStrike" spc="-1">
                <a:solidFill>
                  <a:srgbClr val="FFC000"/>
                </a:solidFill>
                <a:latin typeface="Courier New"/>
                <a:ea typeface="DejaVu Sans"/>
              </a:rPr>
              <a:t>def average_of_three(x,y,z):</a:t>
            </a:r>
            <a:endParaRPr lang="en-GB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2000" b="0" strike="noStrike" spc="-1">
                <a:solidFill>
                  <a:srgbClr val="FFC000"/>
                </a:solidFill>
                <a:latin typeface="Courier New"/>
                <a:ea typeface="DejaVu Sans"/>
              </a:rPr>
              <a:t>    return (x+y+z)/3</a:t>
            </a:r>
            <a:endParaRPr lang="en-GB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GB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2000" b="0" strike="noStrike" spc="-1">
                <a:solidFill>
                  <a:srgbClr val="FFC000"/>
                </a:solidFill>
                <a:latin typeface="Courier New"/>
                <a:ea typeface="DejaVu Sans"/>
              </a:rPr>
              <a:t>print(average_of_three(10,20,30))</a:t>
            </a:r>
            <a:endParaRPr lang="en-GB" sz="2000" b="0" strike="noStrike" spc="-1">
              <a:latin typeface="Arial"/>
            </a:endParaRPr>
          </a:p>
        </p:txBody>
      </p:sp>
      <p:sp>
        <p:nvSpPr>
          <p:cNvPr id="168" name="Straight Connector 10"/>
          <p:cNvSpPr/>
          <p:nvPr/>
        </p:nvSpPr>
        <p:spPr>
          <a:xfrm>
            <a:off x="5429520" y="4438440"/>
            <a:ext cx="360" cy="2419560"/>
          </a:xfrm>
          <a:prstGeom prst="line">
            <a:avLst/>
          </a:prstGeom>
          <a:ln w="88900">
            <a:solidFill>
              <a:srgbClr val="4C4C4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9" name="Rectangle 11"/>
          <p:cNvSpPr/>
          <p:nvPr/>
        </p:nvSpPr>
        <p:spPr>
          <a:xfrm>
            <a:off x="8475480" y="1331640"/>
            <a:ext cx="3505320" cy="1186920"/>
          </a:xfrm>
          <a:prstGeom prst="rect">
            <a:avLst/>
          </a:prstGeom>
          <a:solidFill>
            <a:srgbClr val="4C4C4C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GB" sz="2400" b="1" strike="noStrike" spc="-1">
                <a:solidFill>
                  <a:srgbClr val="FFFFFF"/>
                </a:solidFill>
                <a:latin typeface="Calibri"/>
                <a:ea typeface="DejaVu Sans"/>
              </a:rPr>
              <a:t>When a function does not return a value, we call it a "void" function</a:t>
            </a:r>
            <a:endParaRPr lang="en-GB" sz="24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1000"/>
                                        <p:tgtEl>
                                          <p:spTgt spid="1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8" dur="1000" fill="hold"/>
                                        <p:tgtEl>
                                          <p:spTgt spid="1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9" dur="1000" fill="hold"/>
                                        <p:tgtEl>
                                          <p:spTgt spid="1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4" dur="1000"/>
                                        <p:tgtEl>
                                          <p:spTgt spid="1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5" dur="1000" fill="hold"/>
                                        <p:tgtEl>
                                          <p:spTgt spid="1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6" dur="1000" fill="hold"/>
                                        <p:tgtEl>
                                          <p:spTgt spid="1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1" dur="1000"/>
                                        <p:tgtEl>
                                          <p:spTgt spid="1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2" dur="1000" fill="hold"/>
                                        <p:tgtEl>
                                          <p:spTgt spid="1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3" dur="1000" fill="hold"/>
                                        <p:tgtEl>
                                          <p:spTgt spid="1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8" dur="1000"/>
                                        <p:tgtEl>
                                          <p:spTgt spid="1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9" dur="1000" fill="hold"/>
                                        <p:tgtEl>
                                          <p:spTgt spid="1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0" dur="1000" fill="hold"/>
                                        <p:tgtEl>
                                          <p:spTgt spid="1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35" dur="10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36" dur="10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7" dur="10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42" dur="1000"/>
                                        <p:tgtEl>
                                          <p:spTgt spid="1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43" dur="1000" fill="hold"/>
                                        <p:tgtEl>
                                          <p:spTgt spid="1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4" dur="1000" fill="hold"/>
                                        <p:tgtEl>
                                          <p:spTgt spid="1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47" dur="1000"/>
                                        <p:tgtEl>
                                          <p:spTgt spid="1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48" dur="1000" fill="hold"/>
                                        <p:tgtEl>
                                          <p:spTgt spid="1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9" dur="1000" fill="hold"/>
                                        <p:tgtEl>
                                          <p:spTgt spid="1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52" dur="1000"/>
                                        <p:tgtEl>
                                          <p:spTgt spid="1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53" dur="1000" fill="hold"/>
                                        <p:tgtEl>
                                          <p:spTgt spid="1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4" dur="1000" fill="hold"/>
                                        <p:tgtEl>
                                          <p:spTgt spid="1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2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59" dur="10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60" dur="10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61" dur="10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160" cy="13240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indent="0">
              <a:lnSpc>
                <a:spcPct val="90000"/>
              </a:lnSpc>
              <a:buNone/>
            </a:pPr>
            <a:r>
              <a:rPr lang="en-GB" sz="4400" b="0" strike="noStrike" spc="-1">
                <a:solidFill>
                  <a:srgbClr val="FFFFFF"/>
                </a:solidFill>
                <a:latin typeface="Verdana"/>
                <a:ea typeface="Verdana"/>
              </a:rPr>
              <a:t>Dictionaries</a:t>
            </a:r>
            <a:endParaRPr lang="en-GB" sz="4400" b="0" strike="noStrike" spc="-1">
              <a:latin typeface="Arial"/>
            </a:endParaRPr>
          </a:p>
        </p:txBody>
      </p:sp>
      <p:sp>
        <p:nvSpPr>
          <p:cNvPr id="171" name="PlaceHolder 2"/>
          <p:cNvSpPr>
            <a:spLocks noGrp="1"/>
          </p:cNvSpPr>
          <p:nvPr>
            <p:ph/>
          </p:nvPr>
        </p:nvSpPr>
        <p:spPr>
          <a:xfrm>
            <a:off x="363600" y="1825560"/>
            <a:ext cx="5235480" cy="43452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lang="en-GB" sz="2400" b="0" strike="noStrike" spc="-1">
                <a:solidFill>
                  <a:srgbClr val="FFFFFF"/>
                </a:solidFill>
                <a:latin typeface="Verdana"/>
                <a:ea typeface="Verdana"/>
              </a:rPr>
              <a:t>A dictionary is a collection which is </a:t>
            </a:r>
            <a:r>
              <a:rPr lang="en-GB" sz="2400" b="1" strike="noStrike" spc="-1">
                <a:solidFill>
                  <a:srgbClr val="EFD846"/>
                </a:solidFill>
                <a:latin typeface="Verdana"/>
                <a:ea typeface="Verdana"/>
              </a:rPr>
              <a:t>unordered</a:t>
            </a:r>
            <a:r>
              <a:rPr lang="en-GB" sz="2400" b="0" strike="noStrike" spc="-1">
                <a:solidFill>
                  <a:srgbClr val="FFFFFF"/>
                </a:solidFill>
                <a:latin typeface="Verdana"/>
                <a:ea typeface="Verdana"/>
              </a:rPr>
              <a:t>, </a:t>
            </a:r>
            <a:r>
              <a:rPr lang="en-GB" sz="2400" b="1" strike="noStrike" spc="-1">
                <a:solidFill>
                  <a:srgbClr val="EFD846"/>
                </a:solidFill>
                <a:latin typeface="Verdana"/>
                <a:ea typeface="Verdana"/>
              </a:rPr>
              <a:t>changeable</a:t>
            </a:r>
            <a:r>
              <a:rPr lang="en-GB" sz="2400" b="0" strike="noStrike" spc="-1">
                <a:solidFill>
                  <a:srgbClr val="FFFFFF"/>
                </a:solidFill>
                <a:latin typeface="Verdana"/>
                <a:ea typeface="Verdana"/>
              </a:rPr>
              <a:t> and </a:t>
            </a:r>
            <a:r>
              <a:rPr lang="en-GB" sz="2400" b="1" strike="noStrike" spc="-1">
                <a:solidFill>
                  <a:srgbClr val="EFD846"/>
                </a:solidFill>
                <a:latin typeface="Verdana"/>
                <a:ea typeface="Verdana"/>
              </a:rPr>
              <a:t>indexed</a:t>
            </a:r>
            <a:r>
              <a:rPr lang="en-GB" sz="2400" b="0" strike="noStrike" spc="-1">
                <a:solidFill>
                  <a:srgbClr val="FFFFFF"/>
                </a:solidFill>
                <a:latin typeface="Verdana"/>
                <a:ea typeface="Verdana"/>
              </a:rPr>
              <a:t>. </a:t>
            </a:r>
            <a:endParaRPr lang="en-GB" sz="2400" b="0" strike="noStrike" spc="-1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lang="en-GB" sz="2400" b="0" strike="noStrike" spc="-1">
                <a:solidFill>
                  <a:srgbClr val="FFFFFF"/>
                </a:solidFill>
                <a:latin typeface="Verdana"/>
                <a:ea typeface="Verdana"/>
              </a:rPr>
              <a:t>In Python dictionaries are written with </a:t>
            </a:r>
            <a:r>
              <a:rPr lang="en-GB" sz="2400" b="1" strike="noStrike" spc="-1">
                <a:solidFill>
                  <a:srgbClr val="EFD846"/>
                </a:solidFill>
                <a:latin typeface="Verdana"/>
                <a:ea typeface="Verdana"/>
              </a:rPr>
              <a:t>curly brackets</a:t>
            </a:r>
            <a:r>
              <a:rPr lang="en-GB" sz="2400" b="0" strike="noStrike" spc="-1">
                <a:solidFill>
                  <a:srgbClr val="FFFFFF"/>
                </a:solidFill>
                <a:latin typeface="Verdana"/>
                <a:ea typeface="Verdana"/>
              </a:rPr>
              <a:t>, and they have </a:t>
            </a:r>
            <a:r>
              <a:rPr lang="en-GB" sz="2400" b="1" strike="noStrike" spc="-1">
                <a:solidFill>
                  <a:srgbClr val="EFD846"/>
                </a:solidFill>
                <a:latin typeface="Verdana"/>
                <a:ea typeface="Verdana"/>
              </a:rPr>
              <a:t>keys and values</a:t>
            </a:r>
            <a:r>
              <a:rPr lang="en-GB" sz="2400" b="0" strike="noStrike" spc="-1">
                <a:solidFill>
                  <a:srgbClr val="FFFFFF"/>
                </a:solidFill>
                <a:latin typeface="Verdana"/>
                <a:ea typeface="Verdana"/>
              </a:rPr>
              <a:t>.</a:t>
            </a:r>
            <a:endParaRPr lang="en-GB" sz="2400" b="0" strike="noStrike" spc="-1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FFFFFF"/>
                </a:solidFill>
                <a:latin typeface="Verdana"/>
                <a:ea typeface="Verdana"/>
              </a:rPr>
              <a:t>Dictionaries are Python</a:t>
            </a:r>
            <a:r>
              <a:rPr lang="en-US" sz="2400" b="0" strike="noStrike" spc="-1">
                <a:solidFill>
                  <a:srgbClr val="FFFFFF"/>
                </a:solidFill>
                <a:latin typeface="Arial"/>
                <a:ea typeface="Verdana"/>
              </a:rPr>
              <a:t>’</a:t>
            </a:r>
            <a:r>
              <a:rPr lang="en-US" sz="2400" b="0" strike="noStrike" spc="-1">
                <a:solidFill>
                  <a:srgbClr val="FFFFFF"/>
                </a:solidFill>
                <a:latin typeface="Verdana"/>
                <a:ea typeface="Verdana"/>
              </a:rPr>
              <a:t>s most </a:t>
            </a:r>
            <a:r>
              <a:rPr lang="en-US" sz="2400" b="1" strike="noStrike" spc="-1">
                <a:solidFill>
                  <a:srgbClr val="EFD846"/>
                </a:solidFill>
                <a:latin typeface="Verdana"/>
                <a:ea typeface="Verdana"/>
              </a:rPr>
              <a:t>powerful data collection</a:t>
            </a:r>
            <a:r>
              <a:rPr lang="en-US" sz="2400" b="0" strike="noStrike" spc="-1">
                <a:solidFill>
                  <a:srgbClr val="FFFFFF"/>
                </a:solidFill>
                <a:latin typeface="Verdana"/>
                <a:ea typeface="Verdana"/>
              </a:rPr>
              <a:t>.</a:t>
            </a:r>
            <a:endParaRPr lang="en-GB" sz="2400" b="0" strike="noStrike" spc="-1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FFFFFF"/>
                </a:solidFill>
                <a:latin typeface="Verdana"/>
                <a:ea typeface="Verdana"/>
              </a:rPr>
              <a:t>Dictionaries allow us to do fast </a:t>
            </a:r>
            <a:r>
              <a:rPr lang="en-US" sz="2400" b="1" strike="noStrike" spc="-1">
                <a:solidFill>
                  <a:srgbClr val="EFD846"/>
                </a:solidFill>
                <a:latin typeface="Verdana"/>
                <a:ea typeface="Verdana"/>
              </a:rPr>
              <a:t>database-like</a:t>
            </a:r>
            <a:r>
              <a:rPr lang="en-US" sz="2400" b="0" strike="noStrike" spc="-1">
                <a:solidFill>
                  <a:srgbClr val="FFFFFF"/>
                </a:solidFill>
                <a:latin typeface="Verdana"/>
                <a:ea typeface="Verdana"/>
              </a:rPr>
              <a:t> operations in Python.</a:t>
            </a:r>
            <a:endParaRPr lang="en-GB" sz="2400" b="0" strike="noStrike" spc="-1">
              <a:latin typeface="Arial"/>
            </a:endParaRPr>
          </a:p>
        </p:txBody>
      </p:sp>
      <p:sp>
        <p:nvSpPr>
          <p:cNvPr id="172" name="Rectangle 5"/>
          <p:cNvSpPr/>
          <p:nvPr/>
        </p:nvSpPr>
        <p:spPr>
          <a:xfrm>
            <a:off x="5600880" y="0"/>
            <a:ext cx="6589800" cy="6856560"/>
          </a:xfrm>
          <a:prstGeom prst="rect">
            <a:avLst/>
          </a:prstGeom>
          <a:solidFill>
            <a:srgbClr val="2642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3" name="Rectangle 6"/>
          <p:cNvSpPr/>
          <p:nvPr/>
        </p:nvSpPr>
        <p:spPr>
          <a:xfrm>
            <a:off x="6494400" y="2335320"/>
            <a:ext cx="4539240" cy="2526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GB" sz="3200" b="0" strike="noStrike" spc="-1">
                <a:solidFill>
                  <a:srgbClr val="EFD846"/>
                </a:solidFill>
                <a:latin typeface="Calibri"/>
                <a:ea typeface="DejaVu Sans"/>
              </a:rPr>
              <a:t>my_data = {</a:t>
            </a:r>
            <a:br>
              <a:rPr sz="1800"/>
            </a:br>
            <a:r>
              <a:rPr lang="en-GB" sz="3200" b="0" strike="noStrike" spc="-1">
                <a:solidFill>
                  <a:srgbClr val="EFD846"/>
                </a:solidFill>
                <a:latin typeface="Calibri"/>
                <a:ea typeface="DejaVu Sans"/>
              </a:rPr>
              <a:t>  "brand": "Ford",</a:t>
            </a:r>
            <a:br>
              <a:rPr sz="1800"/>
            </a:br>
            <a:r>
              <a:rPr lang="en-GB" sz="3200" b="0" strike="noStrike" spc="-1">
                <a:solidFill>
                  <a:srgbClr val="EFD846"/>
                </a:solidFill>
                <a:latin typeface="Calibri"/>
                <a:ea typeface="DejaVu Sans"/>
              </a:rPr>
              <a:t>  "model": "Mustang",</a:t>
            </a:r>
            <a:br>
              <a:rPr sz="1800"/>
            </a:br>
            <a:r>
              <a:rPr lang="en-GB" sz="3200" b="0" strike="noStrike" spc="-1">
                <a:solidFill>
                  <a:srgbClr val="EFD846"/>
                </a:solidFill>
                <a:latin typeface="Calibri"/>
                <a:ea typeface="DejaVu Sans"/>
              </a:rPr>
              <a:t>  "year": 1964</a:t>
            </a:r>
            <a:br>
              <a:rPr sz="1800"/>
            </a:br>
            <a:r>
              <a:rPr lang="en-GB" sz="3200" b="0" strike="noStrike" spc="-1">
                <a:solidFill>
                  <a:srgbClr val="EFD846"/>
                </a:solidFill>
                <a:latin typeface="Calibri"/>
                <a:ea typeface="DejaVu Sans"/>
              </a:rPr>
              <a:t>}</a:t>
            </a:r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1000"/>
                                        <p:tgtEl>
                                          <p:spTgt spid="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8" dur="1000" fill="hold"/>
                                        <p:tgtEl>
                                          <p:spTgt spid="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9" dur="1000" fill="hold"/>
                                        <p:tgtEl>
                                          <p:spTgt spid="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4" dur="1000"/>
                                        <p:tgtEl>
                                          <p:spTgt spid="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5" dur="1000" fill="hold"/>
                                        <p:tgtEl>
                                          <p:spTgt spid="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6" dur="1000" fill="hold"/>
                                        <p:tgtEl>
                                          <p:spTgt spid="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1" dur="1000"/>
                                        <p:tgtEl>
                                          <p:spTgt spid="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2" dur="1000" fill="hold"/>
                                        <p:tgtEl>
                                          <p:spTgt spid="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3" dur="1000" fill="hold"/>
                                        <p:tgtEl>
                                          <p:spTgt spid="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8" dur="1000"/>
                                        <p:tgtEl>
                                          <p:spTgt spid="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9" dur="1000" fill="hold"/>
                                        <p:tgtEl>
                                          <p:spTgt spid="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0" dur="1000" fill="hold"/>
                                        <p:tgtEl>
                                          <p:spTgt spid="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35" dur="1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36" dur="10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7" dur="10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160" cy="13240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indent="0">
              <a:lnSpc>
                <a:spcPct val="90000"/>
              </a:lnSpc>
              <a:buNone/>
            </a:pPr>
            <a:r>
              <a:rPr lang="en-US" sz="4400" b="0" strike="noStrike" spc="-1">
                <a:solidFill>
                  <a:srgbClr val="FFFFFF"/>
                </a:solidFill>
                <a:latin typeface="Verdana"/>
                <a:ea typeface="Verdana"/>
              </a:rPr>
              <a:t>Recap Cont. Binary vs Linear Search</a:t>
            </a:r>
            <a:endParaRPr lang="en-GB" sz="4400" b="0" strike="noStrike" spc="-1">
              <a:latin typeface="Arial"/>
            </a:endParaRPr>
          </a:p>
        </p:txBody>
      </p:sp>
      <p:pic>
        <p:nvPicPr>
          <p:cNvPr id="175" name="Picture 3"/>
          <p:cNvPicPr/>
          <p:nvPr/>
        </p:nvPicPr>
        <p:blipFill>
          <a:blip r:embed="rId2"/>
          <a:stretch/>
        </p:blipFill>
        <p:spPr>
          <a:xfrm>
            <a:off x="2380320" y="1690560"/>
            <a:ext cx="7429680" cy="495252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160" cy="13240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indent="0">
              <a:lnSpc>
                <a:spcPct val="90000"/>
              </a:lnSpc>
              <a:buNone/>
            </a:pPr>
            <a:r>
              <a:rPr lang="en-US" sz="4400" b="0" strike="noStrike" spc="-1">
                <a:solidFill>
                  <a:srgbClr val="FFFFFF"/>
                </a:solidFill>
                <a:latin typeface="Verdana"/>
                <a:ea typeface="Verdana"/>
              </a:rPr>
              <a:t>Data Structures</a:t>
            </a:r>
            <a:endParaRPr lang="en-GB" sz="4400" b="0" strike="noStrike" spc="-1">
              <a:latin typeface="Arial"/>
            </a:endParaRPr>
          </a:p>
        </p:txBody>
      </p:sp>
      <p:sp>
        <p:nvSpPr>
          <p:cNvPr id="177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4160" cy="43498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lang="en-CA" sz="2800" b="0" strike="noStrike" spc="-1">
                <a:solidFill>
                  <a:srgbClr val="FFFFFF"/>
                </a:solidFill>
                <a:latin typeface="Verdana"/>
                <a:ea typeface="Verdana"/>
              </a:rPr>
              <a:t>A data structure is a data organization, management, and storage format that enables efficient access and modification [</a:t>
            </a:r>
            <a:r>
              <a:rPr lang="en-CA" sz="2800" b="0" u="sng" strike="noStrike" spc="-1">
                <a:solidFill>
                  <a:srgbClr val="0563C1"/>
                </a:solidFill>
                <a:uFillTx/>
                <a:latin typeface="Verdana"/>
                <a:ea typeface="Verdana"/>
                <a:hlinkClick r:id="rId2"/>
              </a:rPr>
              <a:t>Wikipedia</a:t>
            </a:r>
            <a:r>
              <a:rPr lang="en-CA" sz="2800" b="0" strike="noStrike" spc="-1">
                <a:solidFill>
                  <a:srgbClr val="FFFFFF"/>
                </a:solidFill>
                <a:latin typeface="Verdana"/>
                <a:ea typeface="Verdana"/>
              </a:rPr>
              <a:t>]</a:t>
            </a:r>
            <a:endParaRPr lang="en-GB" sz="2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160" cy="13240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indent="0">
              <a:lnSpc>
                <a:spcPct val="90000"/>
              </a:lnSpc>
              <a:buNone/>
            </a:pPr>
            <a:r>
              <a:rPr lang="en-US" sz="4400" b="0" strike="noStrike" spc="-1">
                <a:solidFill>
                  <a:srgbClr val="FFFFFF"/>
                </a:solidFill>
                <a:latin typeface="Verdana"/>
                <a:ea typeface="Verdana"/>
              </a:rPr>
              <a:t>Quiz 1!</a:t>
            </a:r>
            <a:endParaRPr lang="en-GB" sz="4400" b="0" strike="noStrike" spc="-1">
              <a:latin typeface="Arial"/>
            </a:endParaRPr>
          </a:p>
        </p:txBody>
      </p:sp>
      <p:sp>
        <p:nvSpPr>
          <p:cNvPr id="179" name="Content Placeholder 2"/>
          <p:cNvSpPr/>
          <p:nvPr/>
        </p:nvSpPr>
        <p:spPr>
          <a:xfrm>
            <a:off x="740160" y="1923480"/>
            <a:ext cx="8905680" cy="4349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rmAutofit/>
          </a:bodyPr>
          <a:lstStyle/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lang="en-GB" sz="2800" b="0" strike="noStrike" spc="-1">
                <a:solidFill>
                  <a:srgbClr val="FFFFFF"/>
                </a:solidFill>
                <a:latin typeface="Verdana"/>
                <a:ea typeface="Verdana"/>
              </a:rPr>
              <a:t>When I need to store data in the form of “Key-Value”: </a:t>
            </a:r>
            <a:endParaRPr lang="en-GB" sz="2800" b="0" strike="noStrike" spc="-1">
              <a:latin typeface="Arial"/>
            </a:endParaRPr>
          </a:p>
          <a:p>
            <a:pPr marL="685800" lvl="1" indent="-2286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lang="en-GB" sz="2400" b="0" strike="noStrike" spc="-1">
                <a:solidFill>
                  <a:srgbClr val="FFFFFF"/>
                </a:solidFill>
                <a:latin typeface="Verdana"/>
                <a:ea typeface="Verdana"/>
              </a:rPr>
              <a:t>I will use   ………………………       </a:t>
            </a:r>
            <a:endParaRPr lang="en-GB" sz="2400" b="0" strike="noStrike" spc="-1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lang="en-GB" sz="2800" b="0" strike="noStrike" spc="-1">
                <a:solidFill>
                  <a:srgbClr val="FFFFFF"/>
                </a:solidFill>
                <a:latin typeface="Verdana"/>
                <a:ea typeface="Verdana"/>
              </a:rPr>
              <a:t>When I need to store data in the form “Index-Value”: </a:t>
            </a:r>
            <a:endParaRPr lang="en-GB" sz="2800" b="0" strike="noStrike" spc="-1">
              <a:latin typeface="Arial"/>
            </a:endParaRPr>
          </a:p>
          <a:p>
            <a:pPr marL="685800" lvl="1" indent="-2286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lang="en-GB" sz="2400" b="0" strike="noStrike" spc="-1">
                <a:solidFill>
                  <a:srgbClr val="FFFFFF"/>
                </a:solidFill>
                <a:latin typeface="Verdana"/>
                <a:ea typeface="Verdana"/>
              </a:rPr>
              <a:t>I will use ………………………… </a:t>
            </a:r>
            <a:endParaRPr lang="en-GB" sz="2400" b="0" strike="noStrike" spc="-1">
              <a:latin typeface="Arial"/>
            </a:endParaRPr>
          </a:p>
        </p:txBody>
      </p:sp>
      <p:sp>
        <p:nvSpPr>
          <p:cNvPr id="180" name="Rectangle 4"/>
          <p:cNvSpPr/>
          <p:nvPr/>
        </p:nvSpPr>
        <p:spPr>
          <a:xfrm>
            <a:off x="9875520" y="0"/>
            <a:ext cx="2315160" cy="2464200"/>
          </a:xfrm>
          <a:prstGeom prst="rect">
            <a:avLst/>
          </a:prstGeom>
          <a:solidFill>
            <a:srgbClr val="A2A1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81" name="Picture 5" descr="A picture containing text, clock&#10;&#10;Description automatically generated"/>
          <p:cNvPicPr/>
          <p:nvPr/>
        </p:nvPicPr>
        <p:blipFill>
          <a:blip r:embed="rId2"/>
          <a:stretch/>
        </p:blipFill>
        <p:spPr>
          <a:xfrm>
            <a:off x="10295640" y="518040"/>
            <a:ext cx="1475280" cy="142812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160" cy="13240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indent="0">
              <a:lnSpc>
                <a:spcPct val="90000"/>
              </a:lnSpc>
              <a:buNone/>
            </a:pPr>
            <a:r>
              <a:rPr lang="en-US" sz="4400" b="0" strike="noStrike" spc="-1">
                <a:solidFill>
                  <a:srgbClr val="FFFFFF"/>
                </a:solidFill>
                <a:latin typeface="Verdana"/>
                <a:ea typeface="Verdana"/>
              </a:rPr>
              <a:t>Quiz Solutions!</a:t>
            </a:r>
            <a:endParaRPr lang="en-GB" sz="4400" b="0" strike="noStrike" spc="-1">
              <a:latin typeface="Arial"/>
            </a:endParaRPr>
          </a:p>
        </p:txBody>
      </p:sp>
      <p:sp>
        <p:nvSpPr>
          <p:cNvPr id="183" name="PlaceHolder 2"/>
          <p:cNvSpPr>
            <a:spLocks noGrp="1"/>
          </p:cNvSpPr>
          <p:nvPr>
            <p:ph/>
          </p:nvPr>
        </p:nvSpPr>
        <p:spPr>
          <a:xfrm>
            <a:off x="838080" y="1901880"/>
            <a:ext cx="10514160" cy="43498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lang="en-GB" sz="2800" b="0" strike="noStrike" spc="-1">
                <a:solidFill>
                  <a:srgbClr val="FFFFFF"/>
                </a:solidFill>
                <a:latin typeface="Verdana"/>
                <a:ea typeface="Verdana"/>
              </a:rPr>
              <a:t>When I need to store data in the form of “Key-Value”: </a:t>
            </a:r>
            <a:endParaRPr lang="en-GB" sz="2800" b="0" strike="noStrike" spc="-1">
              <a:latin typeface="Arial"/>
            </a:endParaRPr>
          </a:p>
          <a:p>
            <a:pPr marL="685800" lvl="1" indent="-2286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lang="en-GB" sz="2400" b="0" strike="noStrike" spc="-1">
                <a:solidFill>
                  <a:srgbClr val="FFFFFF"/>
                </a:solidFill>
                <a:latin typeface="Verdana"/>
                <a:ea typeface="Verdana"/>
              </a:rPr>
              <a:t>I will use   ……</a:t>
            </a:r>
            <a:r>
              <a:rPr lang="en-GB" sz="2400" b="0" strike="noStrike" spc="-1">
                <a:solidFill>
                  <a:srgbClr val="FFC000"/>
                </a:solidFill>
                <a:latin typeface="Verdana"/>
                <a:ea typeface="Verdana"/>
              </a:rPr>
              <a:t>Dictionaries</a:t>
            </a:r>
            <a:r>
              <a:rPr lang="en-GB" sz="2400" b="0" strike="noStrike" spc="-1">
                <a:solidFill>
                  <a:srgbClr val="FFFFFF"/>
                </a:solidFill>
                <a:latin typeface="Verdana"/>
                <a:ea typeface="Verdana"/>
              </a:rPr>
              <a:t>……….       </a:t>
            </a:r>
            <a:endParaRPr lang="en-GB" sz="2400" b="0" strike="noStrike" spc="-1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lang="en-GB" sz="2800" b="0" strike="noStrike" spc="-1">
                <a:solidFill>
                  <a:srgbClr val="FFFFFF"/>
                </a:solidFill>
                <a:latin typeface="Verdana"/>
                <a:ea typeface="Verdana"/>
              </a:rPr>
              <a:t>When I need to store data in the form “Index-Value”: </a:t>
            </a:r>
            <a:endParaRPr lang="en-GB" sz="2800" b="0" strike="noStrike" spc="-1">
              <a:latin typeface="Arial"/>
            </a:endParaRPr>
          </a:p>
          <a:p>
            <a:pPr marL="685800" lvl="1" indent="-2286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lang="en-GB" sz="2400" b="0" strike="noStrike" spc="-1">
                <a:solidFill>
                  <a:srgbClr val="FFFFFF"/>
                </a:solidFill>
                <a:latin typeface="Verdana"/>
                <a:ea typeface="Verdana"/>
              </a:rPr>
              <a:t>I will use ……</a:t>
            </a:r>
            <a:r>
              <a:rPr lang="en-GB" sz="2400" b="0" strike="noStrike" spc="-1">
                <a:solidFill>
                  <a:srgbClr val="FFC000"/>
                </a:solidFill>
                <a:latin typeface="Verdana"/>
                <a:ea typeface="Verdana"/>
              </a:rPr>
              <a:t>Lists</a:t>
            </a:r>
            <a:r>
              <a:rPr lang="en-GB" sz="2400" b="0" strike="noStrike" spc="-1">
                <a:solidFill>
                  <a:srgbClr val="FFFFFF"/>
                </a:solidFill>
                <a:latin typeface="Verdana"/>
                <a:ea typeface="Verdana"/>
              </a:rPr>
              <a:t>……. </a:t>
            </a:r>
            <a:endParaRPr lang="en-GB" sz="24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160" cy="13240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indent="0">
              <a:lnSpc>
                <a:spcPct val="90000"/>
              </a:lnSpc>
              <a:buNone/>
            </a:pPr>
            <a:r>
              <a:rPr lang="en-US" sz="4400" b="0" strike="noStrike" spc="-1">
                <a:solidFill>
                  <a:srgbClr val="FFFFFF"/>
                </a:solidFill>
                <a:latin typeface="Verdana"/>
                <a:ea typeface="Verdana"/>
              </a:rPr>
              <a:t>Python Data structures</a:t>
            </a:r>
            <a:endParaRPr lang="en-GB" sz="4400" b="0" strike="noStrike" spc="-1">
              <a:latin typeface="Arial"/>
            </a:endParaRPr>
          </a:p>
        </p:txBody>
      </p:sp>
      <p:sp>
        <p:nvSpPr>
          <p:cNvPr id="185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4160" cy="43498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3200" b="0" strike="noStrike" spc="-1">
              <a:latin typeface="Arial"/>
            </a:endParaRPr>
          </a:p>
        </p:txBody>
      </p:sp>
      <p:pic>
        <p:nvPicPr>
          <p:cNvPr id="186" name="Picture 2" descr="Related image"/>
          <p:cNvPicPr/>
          <p:nvPr/>
        </p:nvPicPr>
        <p:blipFill>
          <a:blip r:embed="rId2"/>
          <a:stretch/>
        </p:blipFill>
        <p:spPr>
          <a:xfrm>
            <a:off x="0" y="1778040"/>
            <a:ext cx="12190680" cy="507852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160" cy="13240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indent="0">
              <a:lnSpc>
                <a:spcPct val="90000"/>
              </a:lnSpc>
              <a:buNone/>
            </a:pPr>
            <a:r>
              <a:rPr lang="en-US" sz="4400" b="0" strike="noStrike" spc="-1">
                <a:solidFill>
                  <a:srgbClr val="FFFFFF"/>
                </a:solidFill>
                <a:latin typeface="Verdana"/>
                <a:ea typeface="Verdana"/>
              </a:rPr>
              <a:t>Sets</a:t>
            </a:r>
            <a:endParaRPr lang="en-GB" sz="4400" b="0" strike="noStrike" spc="-1">
              <a:latin typeface="Arial"/>
            </a:endParaRPr>
          </a:p>
        </p:txBody>
      </p:sp>
      <p:sp>
        <p:nvSpPr>
          <p:cNvPr id="188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4160" cy="43498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lang="en-CA" sz="2800" b="0" strike="noStrike" spc="-1">
                <a:solidFill>
                  <a:srgbClr val="FFFFFF"/>
                </a:solidFill>
                <a:latin typeface="Verdana"/>
                <a:ea typeface="Verdana"/>
              </a:rPr>
              <a:t>Sets are constructed from a sequence. </a:t>
            </a:r>
            <a:endParaRPr lang="en-GB" sz="2800" b="0" strike="noStrike" spc="-1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lang="en-CA" sz="2800" b="0" strike="noStrike" spc="-1">
                <a:solidFill>
                  <a:srgbClr val="FFFFFF"/>
                </a:solidFill>
                <a:latin typeface="Verdana"/>
                <a:ea typeface="Verdana"/>
              </a:rPr>
              <a:t>Sets </a:t>
            </a:r>
            <a:r>
              <a:rPr lang="en-CA" sz="2800" b="1" strike="noStrike" spc="-1">
                <a:solidFill>
                  <a:srgbClr val="FFC000"/>
                </a:solidFill>
                <a:latin typeface="Verdana"/>
                <a:ea typeface="Verdana"/>
              </a:rPr>
              <a:t>cannot</a:t>
            </a:r>
            <a:r>
              <a:rPr lang="en-CA" sz="2800" b="0" strike="noStrike" spc="-1">
                <a:solidFill>
                  <a:srgbClr val="FFFFFF"/>
                </a:solidFill>
                <a:latin typeface="Verdana"/>
                <a:ea typeface="Verdana"/>
              </a:rPr>
              <a:t> have duplicated values</a:t>
            </a:r>
            <a:endParaRPr lang="en-GB" sz="2800" b="0" strike="noStrike" spc="-1">
              <a:latin typeface="Arial"/>
            </a:endParaRPr>
          </a:p>
          <a:p>
            <a:pPr marL="685800" lvl="1" indent="-2286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lang="en-CA" sz="2400" b="0" strike="noStrike" spc="-1">
                <a:solidFill>
                  <a:srgbClr val="FFFFFF"/>
                </a:solidFill>
                <a:latin typeface="Verdana"/>
                <a:ea typeface="Verdana"/>
              </a:rPr>
              <a:t>There are usually used to build sequence of unique items (e.g., set of identifiers such as IDs etc.).</a:t>
            </a:r>
            <a:endParaRPr lang="en-GB" sz="2400" b="0" strike="noStrike" spc="-1">
              <a:latin typeface="Arial"/>
            </a:endParaRPr>
          </a:p>
        </p:txBody>
      </p:sp>
      <p:sp>
        <p:nvSpPr>
          <p:cNvPr id="189" name="Rectangle 3"/>
          <p:cNvSpPr/>
          <p:nvPr/>
        </p:nvSpPr>
        <p:spPr>
          <a:xfrm>
            <a:off x="0" y="3697200"/>
            <a:ext cx="12190680" cy="3159360"/>
          </a:xfrm>
          <a:prstGeom prst="rect">
            <a:avLst/>
          </a:prstGeom>
          <a:solidFill>
            <a:srgbClr val="2642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0" name="Rectangle 4"/>
          <p:cNvSpPr/>
          <p:nvPr/>
        </p:nvSpPr>
        <p:spPr>
          <a:xfrm>
            <a:off x="1192680" y="4001400"/>
            <a:ext cx="9202320" cy="1796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GB" sz="2800" b="0" strike="noStrike" spc="-1">
                <a:solidFill>
                  <a:srgbClr val="FFC000"/>
                </a:solidFill>
                <a:latin typeface="Calibri"/>
                <a:ea typeface="DejaVu Sans"/>
              </a:rPr>
              <a:t>alist = [“Stelios”, “Tom”, “Tom”, “Stelios”, “Claudia”]</a:t>
            </a:r>
            <a:endParaRPr lang="en-GB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2800" b="0" strike="noStrike" spc="-1">
                <a:solidFill>
                  <a:srgbClr val="FFC000"/>
                </a:solidFill>
                <a:latin typeface="Calibri"/>
                <a:ea typeface="DejaVu Sans"/>
              </a:rPr>
              <a:t>aset = set(alist)</a:t>
            </a:r>
            <a:endParaRPr lang="en-GB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2800" b="0" strike="noStrike" spc="-1">
                <a:solidFill>
                  <a:srgbClr val="FFC000"/>
                </a:solidFill>
                <a:latin typeface="Calibri"/>
                <a:ea typeface="DejaVu Sans"/>
              </a:rPr>
              <a:t>print(list(aset)) </a:t>
            </a:r>
            <a:endParaRPr lang="en-GB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2800" b="0" strike="noStrike" spc="-1">
                <a:solidFill>
                  <a:srgbClr val="FFC000"/>
                </a:solidFill>
                <a:latin typeface="Calibri"/>
                <a:ea typeface="DejaVu Sans"/>
              </a:rPr>
              <a:t># the set includes only the unique elements!</a:t>
            </a:r>
            <a:endParaRPr lang="en-GB" sz="2800" b="0" strike="noStrike" spc="-1">
              <a:latin typeface="Arial"/>
            </a:endParaRPr>
          </a:p>
        </p:txBody>
      </p:sp>
      <p:sp>
        <p:nvSpPr>
          <p:cNvPr id="191" name="Rectangle 5"/>
          <p:cNvSpPr/>
          <p:nvPr/>
        </p:nvSpPr>
        <p:spPr>
          <a:xfrm>
            <a:off x="0" y="5817240"/>
            <a:ext cx="12190680" cy="1039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GB" sz="2800" b="0" strike="noStrike" spc="-1">
                <a:solidFill>
                  <a:srgbClr val="FFC000"/>
                </a:solidFill>
                <a:latin typeface="Calibri"/>
                <a:ea typeface="DejaVu Sans"/>
              </a:rPr>
              <a:t>	aset = [“Stelios”, “Tom”, “Claudia”]</a:t>
            </a:r>
            <a:endParaRPr lang="en-GB" sz="2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1000"/>
                                        <p:tgtEl>
                                          <p:spTgt spid="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8" dur="1000" fill="hold"/>
                                        <p:tgtEl>
                                          <p:spTgt spid="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9" dur="1000" fill="hold"/>
                                        <p:tgtEl>
                                          <p:spTgt spid="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4" dur="1000"/>
                                        <p:tgtEl>
                                          <p:spTgt spid="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5" dur="1000" fill="hold"/>
                                        <p:tgtEl>
                                          <p:spTgt spid="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6" dur="1000" fill="hold"/>
                                        <p:tgtEl>
                                          <p:spTgt spid="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1" dur="1000"/>
                                        <p:tgtEl>
                                          <p:spTgt spid="1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2" dur="1000" fill="hold"/>
                                        <p:tgtEl>
                                          <p:spTgt spid="1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3" dur="1000" fill="hold"/>
                                        <p:tgtEl>
                                          <p:spTgt spid="1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8" dur="10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9" dur="10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0" dur="10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35" dur="1000"/>
                                        <p:tgtEl>
                                          <p:spTgt spid="1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36" dur="1000" fill="hold"/>
                                        <p:tgtEl>
                                          <p:spTgt spid="1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7" dur="1000" fill="hold"/>
                                        <p:tgtEl>
                                          <p:spTgt spid="1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160" cy="13240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indent="0">
              <a:lnSpc>
                <a:spcPct val="90000"/>
              </a:lnSpc>
              <a:buNone/>
            </a:pPr>
            <a:r>
              <a:rPr lang="en-US" sz="4400" b="0" strike="noStrike" spc="-1">
                <a:solidFill>
                  <a:srgbClr val="FFFFFF"/>
                </a:solidFill>
                <a:latin typeface="Verdana"/>
                <a:ea typeface="Verdana"/>
              </a:rPr>
              <a:t>Sets</a:t>
            </a:r>
            <a:endParaRPr lang="en-GB" sz="4400" b="0" strike="noStrike" spc="-1">
              <a:latin typeface="Arial"/>
            </a:endParaRPr>
          </a:p>
        </p:txBody>
      </p:sp>
      <p:sp>
        <p:nvSpPr>
          <p:cNvPr id="193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3652920" cy="43498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FFFFFF"/>
                </a:solidFill>
                <a:latin typeface="Verdana"/>
                <a:ea typeface="Verdana"/>
              </a:rPr>
              <a:t>Ideal when we need to remove duplicated values</a:t>
            </a:r>
            <a:endParaRPr lang="en-GB" sz="2800" b="0" strike="noStrike" spc="-1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FFFFFF"/>
                </a:solidFill>
                <a:latin typeface="Verdana"/>
                <a:ea typeface="Verdana"/>
              </a:rPr>
              <a:t>Also ideal for doing logic operations</a:t>
            </a:r>
            <a:endParaRPr lang="en-GB" sz="2800" b="0" strike="noStrike" spc="-1">
              <a:latin typeface="Arial"/>
            </a:endParaRPr>
          </a:p>
        </p:txBody>
      </p:sp>
      <p:sp>
        <p:nvSpPr>
          <p:cNvPr id="194" name="Rectangle 3"/>
          <p:cNvSpPr/>
          <p:nvPr/>
        </p:nvSpPr>
        <p:spPr>
          <a:xfrm>
            <a:off x="4870080" y="0"/>
            <a:ext cx="7320240" cy="6856560"/>
          </a:xfrm>
          <a:prstGeom prst="rect">
            <a:avLst/>
          </a:prstGeom>
          <a:solidFill>
            <a:srgbClr val="2642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5" name="TextBox 4"/>
          <p:cNvSpPr/>
          <p:nvPr/>
        </p:nvSpPr>
        <p:spPr>
          <a:xfrm>
            <a:off x="4980960" y="190440"/>
            <a:ext cx="3497040" cy="6425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CA" sz="2600" b="0" strike="noStrike" spc="-1">
                <a:solidFill>
                  <a:srgbClr val="FFC000"/>
                </a:solidFill>
                <a:latin typeface="Calibri"/>
                <a:ea typeface="DejaVu Sans"/>
              </a:rPr>
              <a:t>a = set([1, 2, 3])</a:t>
            </a:r>
            <a:endParaRPr lang="en-GB" sz="2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CA" sz="2600" b="0" strike="noStrike" spc="-1">
                <a:solidFill>
                  <a:srgbClr val="FFC000"/>
                </a:solidFill>
                <a:latin typeface="Calibri"/>
                <a:ea typeface="DejaVu Sans"/>
              </a:rPr>
              <a:t>b = set([2, 3, 4])</a:t>
            </a:r>
            <a:endParaRPr lang="en-GB" sz="2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GB" sz="2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CA" sz="2600" b="0" strike="noStrike" spc="-1">
                <a:solidFill>
                  <a:srgbClr val="FFC000"/>
                </a:solidFill>
                <a:latin typeface="Calibri"/>
                <a:ea typeface="DejaVu Sans"/>
              </a:rPr>
              <a:t>a.intersection(b)</a:t>
            </a:r>
            <a:endParaRPr lang="en-GB" sz="2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CA" sz="2600" b="0" strike="noStrike" spc="-1">
                <a:solidFill>
                  <a:srgbClr val="FFC000"/>
                </a:solidFill>
                <a:latin typeface="Calibri"/>
                <a:ea typeface="DejaVu Sans"/>
              </a:rPr>
              <a:t># This will </a:t>
            </a:r>
            <a:r>
              <a:rPr lang="en-CA" sz="2600" b="1" u="sng" strike="noStrike" spc="-1">
                <a:solidFill>
                  <a:srgbClr val="FFC000"/>
                </a:solidFill>
                <a:uFillTx/>
                <a:latin typeface="Calibri"/>
                <a:ea typeface="DejaVu Sans"/>
              </a:rPr>
              <a:t>return</a:t>
            </a:r>
            <a:endParaRPr lang="en-GB" sz="2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CA" sz="2600" b="0" strike="noStrike" spc="-1">
                <a:solidFill>
                  <a:srgbClr val="FFC000"/>
                </a:solidFill>
                <a:latin typeface="Calibri"/>
                <a:ea typeface="DejaVu Sans"/>
              </a:rPr>
              <a:t>set([2, 3])</a:t>
            </a:r>
            <a:endParaRPr lang="en-GB" sz="2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GB" sz="2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CA" sz="2600" b="0" strike="noStrike" spc="-1">
                <a:solidFill>
                  <a:srgbClr val="FFC000"/>
                </a:solidFill>
                <a:latin typeface="Calibri"/>
                <a:ea typeface="DejaVu Sans"/>
              </a:rPr>
              <a:t>c = a.intersection(b) </a:t>
            </a:r>
            <a:endParaRPr lang="en-GB" sz="2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GB" sz="2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CA" sz="2600" b="0" strike="noStrike" spc="-1">
                <a:solidFill>
                  <a:srgbClr val="FFC000"/>
                </a:solidFill>
                <a:latin typeface="Calibri"/>
                <a:ea typeface="DejaVu Sans"/>
              </a:rPr>
              <a:t>c.issubset(a)</a:t>
            </a:r>
            <a:endParaRPr lang="en-GB" sz="2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CA" sz="2600" b="0" strike="noStrike" spc="-1">
                <a:solidFill>
                  <a:srgbClr val="FFC000"/>
                </a:solidFill>
                <a:latin typeface="Calibri"/>
                <a:ea typeface="DejaVu Sans"/>
              </a:rPr>
              <a:t># This will </a:t>
            </a:r>
            <a:r>
              <a:rPr lang="en-CA" sz="2600" b="1" u="sng" strike="noStrike" spc="-1">
                <a:solidFill>
                  <a:srgbClr val="FFC000"/>
                </a:solidFill>
                <a:uFillTx/>
                <a:latin typeface="Calibri"/>
                <a:ea typeface="DejaVu Sans"/>
              </a:rPr>
              <a:t>return</a:t>
            </a:r>
            <a:endParaRPr lang="en-GB" sz="2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CA" sz="2600" b="0" strike="noStrike" spc="-1">
                <a:solidFill>
                  <a:srgbClr val="FFC000"/>
                </a:solidFill>
                <a:latin typeface="Calibri"/>
                <a:ea typeface="DejaVu Sans"/>
              </a:rPr>
              <a:t>True</a:t>
            </a:r>
            <a:endParaRPr lang="en-GB" sz="2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GB" sz="2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CA" sz="2600" b="0" strike="noStrike" spc="-1">
                <a:solidFill>
                  <a:srgbClr val="FFC000"/>
                </a:solidFill>
                <a:latin typeface="Calibri"/>
                <a:ea typeface="DejaVu Sans"/>
              </a:rPr>
              <a:t>c.issubset(a)</a:t>
            </a:r>
            <a:endParaRPr lang="en-GB" sz="2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CA" sz="2600" b="0" strike="noStrike" spc="-1">
                <a:solidFill>
                  <a:srgbClr val="FFC000"/>
                </a:solidFill>
                <a:latin typeface="Calibri"/>
                <a:ea typeface="DejaVu Sans"/>
              </a:rPr>
              <a:t># This will </a:t>
            </a:r>
            <a:r>
              <a:rPr lang="en-CA" sz="2600" b="1" u="sng" strike="noStrike" spc="-1">
                <a:solidFill>
                  <a:srgbClr val="FFC000"/>
                </a:solidFill>
                <a:uFillTx/>
                <a:latin typeface="Calibri"/>
                <a:ea typeface="DejaVu Sans"/>
              </a:rPr>
              <a:t>return</a:t>
            </a:r>
            <a:endParaRPr lang="en-GB" sz="2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CA" sz="2600" b="0" strike="noStrike" spc="-1">
                <a:solidFill>
                  <a:srgbClr val="FFC000"/>
                </a:solidFill>
                <a:latin typeface="Calibri"/>
                <a:ea typeface="DejaVu Sans"/>
              </a:rPr>
              <a:t>False</a:t>
            </a:r>
            <a:endParaRPr lang="en-GB" sz="2600" b="0" strike="noStrike" spc="-1">
              <a:latin typeface="Arial"/>
            </a:endParaRPr>
          </a:p>
        </p:txBody>
      </p:sp>
      <p:sp>
        <p:nvSpPr>
          <p:cNvPr id="196" name="TextBox 5"/>
          <p:cNvSpPr/>
          <p:nvPr/>
        </p:nvSpPr>
        <p:spPr>
          <a:xfrm>
            <a:off x="8857080" y="3236040"/>
            <a:ext cx="3263760" cy="2313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endParaRPr lang="en-GB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CA" sz="3200" b="0" strike="noStrike" spc="-1">
                <a:solidFill>
                  <a:srgbClr val="FFC000"/>
                </a:solidFill>
                <a:latin typeface="Calibri"/>
                <a:ea typeface="DejaVu Sans"/>
              </a:rPr>
              <a:t>a.difference(b)</a:t>
            </a:r>
            <a:endParaRPr lang="en-GB" sz="3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CA" sz="3200" b="0" strike="noStrike" spc="-1">
                <a:solidFill>
                  <a:srgbClr val="FFC000"/>
                </a:solidFill>
                <a:latin typeface="Calibri"/>
                <a:ea typeface="DejaVu Sans"/>
              </a:rPr>
              <a:t># This will </a:t>
            </a:r>
            <a:r>
              <a:rPr lang="en-CA" sz="3200" b="1" u="sng" strike="noStrike" spc="-1">
                <a:solidFill>
                  <a:srgbClr val="FFC000"/>
                </a:solidFill>
                <a:uFillTx/>
                <a:latin typeface="Calibri"/>
                <a:ea typeface="DejaVu Sans"/>
              </a:rPr>
              <a:t>return</a:t>
            </a:r>
            <a:endParaRPr lang="en-GB" sz="3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CA" sz="3200" b="0" strike="noStrike" spc="-1">
                <a:solidFill>
                  <a:srgbClr val="FFC000"/>
                </a:solidFill>
                <a:latin typeface="Calibri"/>
                <a:ea typeface="DejaVu Sans"/>
              </a:rPr>
              <a:t>set([1,4])</a:t>
            </a:r>
            <a:endParaRPr lang="en-GB" sz="3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GB" sz="3200" b="0" strike="noStrike" spc="-1">
              <a:latin typeface="Arial"/>
            </a:endParaRPr>
          </a:p>
        </p:txBody>
      </p:sp>
      <p:sp>
        <p:nvSpPr>
          <p:cNvPr id="197" name="Straight Connector 6"/>
          <p:cNvSpPr/>
          <p:nvPr/>
        </p:nvSpPr>
        <p:spPr>
          <a:xfrm>
            <a:off x="8590320" y="0"/>
            <a:ext cx="360" cy="6874920"/>
          </a:xfrm>
          <a:prstGeom prst="line">
            <a:avLst/>
          </a:prstGeom>
          <a:ln w="88900">
            <a:solidFill>
              <a:srgbClr val="11848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8" name="Rectangle 9"/>
          <p:cNvSpPr/>
          <p:nvPr/>
        </p:nvSpPr>
        <p:spPr>
          <a:xfrm>
            <a:off x="419760" y="5070240"/>
            <a:ext cx="3914280" cy="1247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marL="457200">
              <a:lnSpc>
                <a:spcPct val="100000"/>
              </a:lnSpc>
            </a:pPr>
            <a:r>
              <a:rPr lang="en-US" sz="3200" b="1" strike="noStrike" spc="-1">
                <a:solidFill>
                  <a:srgbClr val="FFF361"/>
                </a:solidFill>
                <a:latin typeface="Stencil"/>
                <a:ea typeface="DejaVu Sans"/>
              </a:rPr>
              <a:t>Duplicates are </a:t>
            </a:r>
            <a:endParaRPr lang="en-GB" sz="3200" b="0" strike="noStrike" spc="-1">
              <a:latin typeface="Arial"/>
            </a:endParaRPr>
          </a:p>
          <a:p>
            <a:pPr marL="457200">
              <a:lnSpc>
                <a:spcPct val="100000"/>
              </a:lnSpc>
            </a:pPr>
            <a:r>
              <a:rPr lang="en-US" sz="4400" b="1" strike="noStrike" spc="-1">
                <a:solidFill>
                  <a:srgbClr val="FFF361"/>
                </a:solidFill>
                <a:latin typeface="Stencil"/>
                <a:ea typeface="DejaVu Sans"/>
              </a:rPr>
              <a:t>eliminated</a:t>
            </a:r>
            <a:endParaRPr lang="en-GB" sz="4400" b="0" strike="noStrike" spc="-1">
              <a:latin typeface="Arial"/>
            </a:endParaRPr>
          </a:p>
        </p:txBody>
      </p:sp>
      <p:pic>
        <p:nvPicPr>
          <p:cNvPr id="199" name="Picture 7"/>
          <p:cNvPicPr/>
          <p:nvPr/>
        </p:nvPicPr>
        <p:blipFill>
          <a:blip r:embed="rId2"/>
          <a:stretch/>
        </p:blipFill>
        <p:spPr>
          <a:xfrm>
            <a:off x="8740440" y="515880"/>
            <a:ext cx="3160800" cy="25041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1000"/>
                                        <p:tgtEl>
                                          <p:spTgt spid="1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8" dur="1000" fill="hold"/>
                                        <p:tgtEl>
                                          <p:spTgt spid="1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9" dur="1000" fill="hold"/>
                                        <p:tgtEl>
                                          <p:spTgt spid="1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4" dur="1000"/>
                                        <p:tgtEl>
                                          <p:spTgt spid="1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5" dur="1000" fill="hold"/>
                                        <p:tgtEl>
                                          <p:spTgt spid="1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6" dur="1000" fill="hold"/>
                                        <p:tgtEl>
                                          <p:spTgt spid="1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1" dur="10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2" dur="10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3" dur="10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8" dur="1000"/>
                                        <p:tgtEl>
                                          <p:spTgt spid="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9" dur="1000" fill="hold"/>
                                        <p:tgtEl>
                                          <p:spTgt spid="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0" dur="1000" fill="hold"/>
                                        <p:tgtEl>
                                          <p:spTgt spid="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33" dur="1000"/>
                                        <p:tgtEl>
                                          <p:spTgt spid="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34" dur="1000" fill="hold"/>
                                        <p:tgtEl>
                                          <p:spTgt spid="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5" dur="1000" fill="hold"/>
                                        <p:tgtEl>
                                          <p:spTgt spid="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40" dur="1000"/>
                                        <p:tgtEl>
                                          <p:spTgt spid="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41" dur="1000" fill="hold"/>
                                        <p:tgtEl>
                                          <p:spTgt spid="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2" dur="1000" fill="hold"/>
                                        <p:tgtEl>
                                          <p:spTgt spid="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45" dur="1000"/>
                                        <p:tgtEl>
                                          <p:spTgt spid="1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46" dur="1000" fill="hold"/>
                                        <p:tgtEl>
                                          <p:spTgt spid="1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7" dur="1000" fill="hold"/>
                                        <p:tgtEl>
                                          <p:spTgt spid="1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2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50" dur="1000"/>
                                        <p:tgtEl>
                                          <p:spTgt spid="1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51" dur="1000" fill="hold"/>
                                        <p:tgtEl>
                                          <p:spTgt spid="1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2" dur="1000" fill="hold"/>
                                        <p:tgtEl>
                                          <p:spTgt spid="1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57057" y="1326600"/>
            <a:ext cx="5822450" cy="1580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/>
          <a:p>
            <a:pPr indent="0" algn="ctr">
              <a:lnSpc>
                <a:spcPct val="90000"/>
              </a:lnSpc>
              <a:buNone/>
            </a:pPr>
            <a:r>
              <a:rPr lang="en-CA" sz="1800" b="1" strike="noStrike" spc="-1" dirty="0">
                <a:solidFill>
                  <a:srgbClr val="FFFFFF"/>
                </a:solidFill>
                <a:latin typeface="Verdana"/>
                <a:ea typeface="Verdana"/>
              </a:rPr>
              <a:t>Lecture 5-a+b: more Python data structures</a:t>
            </a:r>
            <a:endParaRPr lang="en-GB" sz="1800" b="0" strike="noStrike" spc="-1" dirty="0">
              <a:latin typeface="Arial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 type="subTitle"/>
          </p:nvPr>
        </p:nvSpPr>
        <p:spPr>
          <a:xfrm>
            <a:off x="697969" y="4602240"/>
            <a:ext cx="4173480" cy="476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 algn="ctr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GB" sz="2800" b="0" strike="noStrike" spc="-1" dirty="0">
                <a:solidFill>
                  <a:srgbClr val="FFFFFF"/>
                </a:solidFill>
                <a:latin typeface="Verdana"/>
                <a:ea typeface="Verdana"/>
              </a:rPr>
              <a:t>[‘ap’, ‘ss’, ‘da’, ‘am’]</a:t>
            </a:r>
            <a:endParaRPr lang="en-GB" sz="2800" b="0" strike="noStrike" spc="-1" dirty="0">
              <a:latin typeface="Arial"/>
            </a:endParaRPr>
          </a:p>
        </p:txBody>
      </p:sp>
      <p:pic>
        <p:nvPicPr>
          <p:cNvPr id="128" name="Picture 3"/>
          <p:cNvPicPr/>
          <p:nvPr/>
        </p:nvPicPr>
        <p:blipFill>
          <a:blip r:embed="rId2"/>
          <a:stretch/>
        </p:blipFill>
        <p:spPr>
          <a:xfrm>
            <a:off x="6036480" y="0"/>
            <a:ext cx="6154200" cy="6856560"/>
          </a:xfrm>
          <a:prstGeom prst="rect">
            <a:avLst/>
          </a:prstGeom>
          <a:ln w="0">
            <a:noFill/>
          </a:ln>
        </p:spPr>
      </p:pic>
      <p:sp>
        <p:nvSpPr>
          <p:cNvPr id="129" name="Rectangle 4"/>
          <p:cNvSpPr/>
          <p:nvPr/>
        </p:nvSpPr>
        <p:spPr>
          <a:xfrm>
            <a:off x="6036480" y="700560"/>
            <a:ext cx="782280" cy="4932000"/>
          </a:xfrm>
          <a:prstGeom prst="rect">
            <a:avLst/>
          </a:prstGeom>
          <a:solidFill>
            <a:srgbClr val="6CA3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0" name="Rectangle 5"/>
          <p:cNvSpPr/>
          <p:nvPr/>
        </p:nvSpPr>
        <p:spPr>
          <a:xfrm>
            <a:off x="11721960" y="595440"/>
            <a:ext cx="464760" cy="4932000"/>
          </a:xfrm>
          <a:prstGeom prst="rect">
            <a:avLst/>
          </a:prstGeom>
          <a:solidFill>
            <a:srgbClr val="6CA3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1" name="Rectangle 7"/>
          <p:cNvSpPr/>
          <p:nvPr/>
        </p:nvSpPr>
        <p:spPr>
          <a:xfrm>
            <a:off x="7632720" y="1326600"/>
            <a:ext cx="2641680" cy="1308960"/>
          </a:xfrm>
          <a:prstGeom prst="rect">
            <a:avLst/>
          </a:prstGeom>
          <a:solidFill>
            <a:srgbClr val="D6E1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2" name="TextBox 6"/>
          <p:cNvSpPr/>
          <p:nvPr/>
        </p:nvSpPr>
        <p:spPr>
          <a:xfrm>
            <a:off x="7550640" y="1301400"/>
            <a:ext cx="3357360" cy="1370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GB" sz="2000" b="1" strike="noStrike" spc="-1" dirty="0">
                <a:solidFill>
                  <a:srgbClr val="2E75B6"/>
                </a:solidFill>
                <a:latin typeface="Courier New"/>
                <a:ea typeface="Microsoft JhengHei"/>
              </a:rPr>
              <a:t>Demystifying</a:t>
            </a:r>
            <a:br>
              <a:rPr sz="1800" dirty="0"/>
            </a:br>
            <a:r>
              <a:rPr lang="en-GB" sz="2000" b="1" strike="noStrike" spc="-1" dirty="0">
                <a:solidFill>
                  <a:srgbClr val="002060"/>
                </a:solidFill>
                <a:latin typeface="Courier New"/>
                <a:ea typeface="Microsoft JhengHei"/>
              </a:rPr>
              <a:t>Computing</a:t>
            </a:r>
            <a:endParaRPr lang="en-GB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2000" b="1" strike="noStrike" spc="-1" dirty="0">
                <a:solidFill>
                  <a:srgbClr val="FF0000"/>
                </a:solidFill>
                <a:latin typeface="Courier New"/>
                <a:ea typeface="Microsoft JhengHei"/>
              </a:rPr>
              <a:t>with</a:t>
            </a:r>
            <a:r>
              <a:rPr lang="en-GB" sz="2000" b="1" strike="noStrike" spc="-1" dirty="0">
                <a:solidFill>
                  <a:srgbClr val="000000"/>
                </a:solidFill>
                <a:latin typeface="Courier New"/>
                <a:ea typeface="Microsoft JhengHei"/>
              </a:rPr>
              <a:t> </a:t>
            </a:r>
            <a:endParaRPr lang="en-GB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2400" b="1" strike="noStrike" spc="-1" dirty="0">
                <a:solidFill>
                  <a:srgbClr val="002060"/>
                </a:solidFill>
                <a:latin typeface="Courier New"/>
                <a:ea typeface="Microsoft JhengHei"/>
              </a:rPr>
              <a:t>Python</a:t>
            </a:r>
            <a:endParaRPr lang="en-GB" sz="24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160" cy="13240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indent="0">
              <a:lnSpc>
                <a:spcPct val="90000"/>
              </a:lnSpc>
              <a:buNone/>
            </a:pPr>
            <a:r>
              <a:rPr lang="en-US" sz="4400" b="0" strike="noStrike" spc="-1">
                <a:solidFill>
                  <a:srgbClr val="FFFFFF"/>
                </a:solidFill>
                <a:latin typeface="Verdana"/>
                <a:ea typeface="Verdana"/>
              </a:rPr>
              <a:t>Sets</a:t>
            </a:r>
            <a:endParaRPr lang="en-GB" sz="4400" b="0" strike="noStrike" spc="-1">
              <a:latin typeface="Arial"/>
            </a:endParaRPr>
          </a:p>
        </p:txBody>
      </p:sp>
      <p:sp>
        <p:nvSpPr>
          <p:cNvPr id="201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3652920" cy="43498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FFFFFF"/>
                </a:solidFill>
                <a:latin typeface="Verdana"/>
                <a:ea typeface="Verdana"/>
              </a:rPr>
              <a:t>Ideal when we need to remove duplicated values</a:t>
            </a:r>
            <a:endParaRPr lang="en-GB" sz="2800" b="0" strike="noStrike" spc="-1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FFFFFF"/>
                </a:solidFill>
                <a:latin typeface="Verdana"/>
                <a:ea typeface="Verdana"/>
              </a:rPr>
              <a:t>Also ideal for doing logic operations</a:t>
            </a:r>
            <a:endParaRPr lang="en-GB" sz="2800" b="0" strike="noStrike" spc="-1">
              <a:latin typeface="Arial"/>
            </a:endParaRPr>
          </a:p>
        </p:txBody>
      </p:sp>
      <p:sp>
        <p:nvSpPr>
          <p:cNvPr id="202" name="Rectangle 3"/>
          <p:cNvSpPr/>
          <p:nvPr/>
        </p:nvSpPr>
        <p:spPr>
          <a:xfrm>
            <a:off x="4870080" y="0"/>
            <a:ext cx="7320240" cy="6856560"/>
          </a:xfrm>
          <a:prstGeom prst="rect">
            <a:avLst/>
          </a:prstGeom>
          <a:solidFill>
            <a:srgbClr val="2642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3" name="TextBox 4"/>
          <p:cNvSpPr/>
          <p:nvPr/>
        </p:nvSpPr>
        <p:spPr>
          <a:xfrm>
            <a:off x="4980960" y="190440"/>
            <a:ext cx="3497040" cy="6425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CA" sz="2600" b="0" strike="noStrike" spc="-1">
                <a:solidFill>
                  <a:srgbClr val="FFC000"/>
                </a:solidFill>
                <a:latin typeface="Calibri"/>
                <a:ea typeface="DejaVu Sans"/>
              </a:rPr>
              <a:t>a = set([1, 2, 3,4])</a:t>
            </a:r>
            <a:endParaRPr lang="en-GB" sz="2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CA" sz="2600" b="0" strike="noStrike" spc="-1">
                <a:solidFill>
                  <a:srgbClr val="FFC000"/>
                </a:solidFill>
                <a:latin typeface="Calibri"/>
                <a:ea typeface="DejaVu Sans"/>
              </a:rPr>
              <a:t>b = set([3,4,5,6])</a:t>
            </a:r>
            <a:endParaRPr lang="en-GB" sz="2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GB" sz="2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CA" sz="2600" b="0" strike="noStrike" spc="-1">
                <a:solidFill>
                  <a:srgbClr val="FFC000"/>
                </a:solidFill>
                <a:latin typeface="Calibri"/>
                <a:ea typeface="DejaVu Sans"/>
              </a:rPr>
              <a:t>a.intersection(b)</a:t>
            </a:r>
            <a:endParaRPr lang="en-GB" sz="2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CA" sz="2600" b="0" strike="noStrike" spc="-1">
                <a:solidFill>
                  <a:srgbClr val="FFC000"/>
                </a:solidFill>
                <a:latin typeface="Calibri"/>
                <a:ea typeface="DejaVu Sans"/>
              </a:rPr>
              <a:t># This will </a:t>
            </a:r>
            <a:r>
              <a:rPr lang="en-CA" sz="2600" b="1" u="sng" strike="noStrike" spc="-1">
                <a:solidFill>
                  <a:srgbClr val="FFC000"/>
                </a:solidFill>
                <a:uFillTx/>
                <a:latin typeface="Calibri"/>
                <a:ea typeface="DejaVu Sans"/>
              </a:rPr>
              <a:t>return</a:t>
            </a:r>
            <a:endParaRPr lang="en-GB" sz="2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CA" sz="2600" b="0" strike="noStrike" spc="-1">
                <a:solidFill>
                  <a:srgbClr val="FFC000"/>
                </a:solidFill>
                <a:latin typeface="Calibri"/>
                <a:ea typeface="DejaVu Sans"/>
              </a:rPr>
              <a:t>set([3, 4])</a:t>
            </a:r>
            <a:endParaRPr lang="en-GB" sz="2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GB" sz="2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CA" sz="2600" b="0" strike="noStrike" spc="-1">
                <a:solidFill>
                  <a:srgbClr val="FFC000"/>
                </a:solidFill>
                <a:latin typeface="Calibri"/>
                <a:ea typeface="DejaVu Sans"/>
              </a:rPr>
              <a:t>c = a.intersection(b) </a:t>
            </a:r>
            <a:endParaRPr lang="en-GB" sz="2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GB" sz="2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CA" sz="2600" b="0" strike="noStrike" spc="-1">
                <a:solidFill>
                  <a:srgbClr val="FFC000"/>
                </a:solidFill>
                <a:latin typeface="Calibri"/>
                <a:ea typeface="DejaVu Sans"/>
              </a:rPr>
              <a:t>c.issubset(a)</a:t>
            </a:r>
            <a:endParaRPr lang="en-GB" sz="2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CA" sz="2600" b="0" strike="noStrike" spc="-1">
                <a:solidFill>
                  <a:srgbClr val="FFC000"/>
                </a:solidFill>
                <a:latin typeface="Calibri"/>
                <a:ea typeface="DejaVu Sans"/>
              </a:rPr>
              <a:t># This will </a:t>
            </a:r>
            <a:r>
              <a:rPr lang="en-CA" sz="2600" b="1" u="sng" strike="noStrike" spc="-1">
                <a:solidFill>
                  <a:srgbClr val="FFC000"/>
                </a:solidFill>
                <a:uFillTx/>
                <a:latin typeface="Calibri"/>
                <a:ea typeface="DejaVu Sans"/>
              </a:rPr>
              <a:t>return</a:t>
            </a:r>
            <a:endParaRPr lang="en-GB" sz="2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CA" sz="2600" b="0" strike="noStrike" spc="-1">
                <a:solidFill>
                  <a:srgbClr val="FFC000"/>
                </a:solidFill>
                <a:latin typeface="Calibri"/>
                <a:ea typeface="DejaVu Sans"/>
              </a:rPr>
              <a:t>True</a:t>
            </a:r>
            <a:endParaRPr lang="en-GB" sz="2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GB" sz="2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CA" sz="2600" b="0" strike="noStrike" spc="-1">
                <a:solidFill>
                  <a:srgbClr val="FFC000"/>
                </a:solidFill>
                <a:latin typeface="Calibri"/>
                <a:ea typeface="DejaVu Sans"/>
              </a:rPr>
              <a:t>a.issubset(b)</a:t>
            </a:r>
            <a:endParaRPr lang="en-GB" sz="2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CA" sz="2600" b="0" strike="noStrike" spc="-1">
                <a:solidFill>
                  <a:srgbClr val="FFC000"/>
                </a:solidFill>
                <a:latin typeface="Calibri"/>
                <a:ea typeface="DejaVu Sans"/>
              </a:rPr>
              <a:t># This will </a:t>
            </a:r>
            <a:r>
              <a:rPr lang="en-CA" sz="2600" b="1" u="sng" strike="noStrike" spc="-1">
                <a:solidFill>
                  <a:srgbClr val="FFC000"/>
                </a:solidFill>
                <a:uFillTx/>
                <a:latin typeface="Calibri"/>
                <a:ea typeface="DejaVu Sans"/>
              </a:rPr>
              <a:t>return</a:t>
            </a:r>
            <a:endParaRPr lang="en-GB" sz="2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CA" sz="2600" b="0" strike="noStrike" spc="-1">
                <a:solidFill>
                  <a:srgbClr val="FFC000"/>
                </a:solidFill>
                <a:latin typeface="Calibri"/>
                <a:ea typeface="DejaVu Sans"/>
              </a:rPr>
              <a:t>False</a:t>
            </a:r>
            <a:endParaRPr lang="en-GB" sz="2600" b="0" strike="noStrike" spc="-1">
              <a:latin typeface="Arial"/>
            </a:endParaRPr>
          </a:p>
        </p:txBody>
      </p:sp>
      <p:sp>
        <p:nvSpPr>
          <p:cNvPr id="204" name="TextBox 5"/>
          <p:cNvSpPr/>
          <p:nvPr/>
        </p:nvSpPr>
        <p:spPr>
          <a:xfrm>
            <a:off x="8857080" y="3236040"/>
            <a:ext cx="3263760" cy="2313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endParaRPr lang="en-GB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CA" sz="3200" b="0" strike="noStrike" spc="-1">
                <a:solidFill>
                  <a:srgbClr val="FFC000"/>
                </a:solidFill>
                <a:latin typeface="Calibri"/>
                <a:ea typeface="DejaVu Sans"/>
              </a:rPr>
              <a:t>a.difference(b)</a:t>
            </a:r>
            <a:endParaRPr lang="en-GB" sz="3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CA" sz="3200" b="0" strike="noStrike" spc="-1">
                <a:solidFill>
                  <a:srgbClr val="FFC000"/>
                </a:solidFill>
                <a:latin typeface="Calibri"/>
                <a:ea typeface="DejaVu Sans"/>
              </a:rPr>
              <a:t># This will </a:t>
            </a:r>
            <a:r>
              <a:rPr lang="en-CA" sz="3200" b="1" u="sng" strike="noStrike" spc="-1">
                <a:solidFill>
                  <a:srgbClr val="FFC000"/>
                </a:solidFill>
                <a:uFillTx/>
                <a:latin typeface="Calibri"/>
                <a:ea typeface="DejaVu Sans"/>
              </a:rPr>
              <a:t>return</a:t>
            </a:r>
            <a:endParaRPr lang="en-GB" sz="3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CA" sz="3200" b="0" strike="noStrike" spc="-1">
                <a:solidFill>
                  <a:srgbClr val="FFC000"/>
                </a:solidFill>
                <a:latin typeface="Calibri"/>
                <a:ea typeface="DejaVu Sans"/>
              </a:rPr>
              <a:t>set([1,2,5,6])</a:t>
            </a:r>
            <a:endParaRPr lang="en-GB" sz="3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GB" sz="3200" b="0" strike="noStrike" spc="-1">
              <a:latin typeface="Arial"/>
            </a:endParaRPr>
          </a:p>
        </p:txBody>
      </p:sp>
      <p:sp>
        <p:nvSpPr>
          <p:cNvPr id="205" name="Straight Connector 6"/>
          <p:cNvSpPr/>
          <p:nvPr/>
        </p:nvSpPr>
        <p:spPr>
          <a:xfrm>
            <a:off x="8590320" y="0"/>
            <a:ext cx="360" cy="687492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6" name="Rectangle 9"/>
          <p:cNvSpPr/>
          <p:nvPr/>
        </p:nvSpPr>
        <p:spPr>
          <a:xfrm>
            <a:off x="419760" y="5070240"/>
            <a:ext cx="3914280" cy="1247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marL="457200">
              <a:lnSpc>
                <a:spcPct val="100000"/>
              </a:lnSpc>
            </a:pPr>
            <a:r>
              <a:rPr lang="en-US" sz="3200" b="1" strike="noStrike" spc="-1">
                <a:solidFill>
                  <a:srgbClr val="FFF361"/>
                </a:solidFill>
                <a:latin typeface="Stencil"/>
                <a:ea typeface="DejaVu Sans"/>
              </a:rPr>
              <a:t>Duplicates are </a:t>
            </a:r>
            <a:endParaRPr lang="en-GB" sz="3200" b="0" strike="noStrike" spc="-1">
              <a:latin typeface="Arial"/>
            </a:endParaRPr>
          </a:p>
          <a:p>
            <a:pPr marL="457200">
              <a:lnSpc>
                <a:spcPct val="100000"/>
              </a:lnSpc>
            </a:pPr>
            <a:r>
              <a:rPr lang="en-US" sz="4400" b="1" strike="noStrike" spc="-1">
                <a:solidFill>
                  <a:srgbClr val="FFF361"/>
                </a:solidFill>
                <a:latin typeface="Stencil"/>
                <a:ea typeface="DejaVu Sans"/>
              </a:rPr>
              <a:t>eliminated</a:t>
            </a:r>
            <a:endParaRPr lang="en-GB" sz="4400" b="0" strike="noStrike" spc="-1">
              <a:latin typeface="Arial"/>
            </a:endParaRPr>
          </a:p>
        </p:txBody>
      </p:sp>
      <p:pic>
        <p:nvPicPr>
          <p:cNvPr id="207" name="Picture 7"/>
          <p:cNvPicPr/>
          <p:nvPr/>
        </p:nvPicPr>
        <p:blipFill>
          <a:blip r:embed="rId2"/>
          <a:stretch/>
        </p:blipFill>
        <p:spPr>
          <a:xfrm>
            <a:off x="8740440" y="515880"/>
            <a:ext cx="3380760" cy="26784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1000"/>
                                        <p:tgtEl>
                                          <p:spTgt spid="2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8" dur="1000" fill="hold"/>
                                        <p:tgtEl>
                                          <p:spTgt spid="2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9" dur="1000" fill="hold"/>
                                        <p:tgtEl>
                                          <p:spTgt spid="2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4" dur="1000"/>
                                        <p:tgtEl>
                                          <p:spTgt spid="20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5" dur="1000" fill="hold"/>
                                        <p:tgtEl>
                                          <p:spTgt spid="20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6" dur="1000" fill="hold"/>
                                        <p:tgtEl>
                                          <p:spTgt spid="20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1" dur="10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2" dur="10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3" dur="10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8" dur="1000"/>
                                        <p:tgtEl>
                                          <p:spTgt spid="2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9" dur="1000" fill="hold"/>
                                        <p:tgtEl>
                                          <p:spTgt spid="2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0" dur="1000" fill="hold"/>
                                        <p:tgtEl>
                                          <p:spTgt spid="2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33" dur="1000"/>
                                        <p:tgtEl>
                                          <p:spTgt spid="2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34" dur="1000" fill="hold"/>
                                        <p:tgtEl>
                                          <p:spTgt spid="2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5" dur="1000" fill="hold"/>
                                        <p:tgtEl>
                                          <p:spTgt spid="2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40" dur="1000"/>
                                        <p:tgtEl>
                                          <p:spTgt spid="2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41" dur="1000" fill="hold"/>
                                        <p:tgtEl>
                                          <p:spTgt spid="2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2" dur="1000" fill="hold"/>
                                        <p:tgtEl>
                                          <p:spTgt spid="2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45" dur="1000"/>
                                        <p:tgtEl>
                                          <p:spTgt spid="2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46" dur="1000" fill="hold"/>
                                        <p:tgtEl>
                                          <p:spTgt spid="2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7" dur="1000" fill="hold"/>
                                        <p:tgtEl>
                                          <p:spTgt spid="2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2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50" dur="1000"/>
                                        <p:tgtEl>
                                          <p:spTgt spid="2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51" dur="1000" fill="hold"/>
                                        <p:tgtEl>
                                          <p:spTgt spid="2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2" dur="1000" fill="hold"/>
                                        <p:tgtEl>
                                          <p:spTgt spid="2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2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57" dur="10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58" dur="10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9" dur="10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42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64" dur="1000"/>
                                        <p:tgtEl>
                                          <p:spTgt spid="20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65" dur="1000" fill="hold"/>
                                        <p:tgtEl>
                                          <p:spTgt spid="20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66" dur="1000" fill="hold"/>
                                        <p:tgtEl>
                                          <p:spTgt spid="20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42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1" dur="1000"/>
                                        <p:tgtEl>
                                          <p:spTgt spid="20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72" dur="1000" fill="hold"/>
                                        <p:tgtEl>
                                          <p:spTgt spid="20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73" dur="1000" fill="hold"/>
                                        <p:tgtEl>
                                          <p:spTgt spid="20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42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6" dur="1000"/>
                                        <p:tgtEl>
                                          <p:spTgt spid="20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77" dur="1000" fill="hold"/>
                                        <p:tgtEl>
                                          <p:spTgt spid="20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78" dur="1000" fill="hold"/>
                                        <p:tgtEl>
                                          <p:spTgt spid="20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42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81" dur="1000"/>
                                        <p:tgtEl>
                                          <p:spTgt spid="20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82" dur="1000" fill="hold"/>
                                        <p:tgtEl>
                                          <p:spTgt spid="20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3" dur="1000" fill="hold"/>
                                        <p:tgtEl>
                                          <p:spTgt spid="20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42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88" dur="1000"/>
                                        <p:tgtEl>
                                          <p:spTgt spid="20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89" dur="1000" fill="hold"/>
                                        <p:tgtEl>
                                          <p:spTgt spid="20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90" dur="1000" fill="hold"/>
                                        <p:tgtEl>
                                          <p:spTgt spid="20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42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93" dur="1000"/>
                                        <p:tgtEl>
                                          <p:spTgt spid="20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94" dur="1000" fill="hold"/>
                                        <p:tgtEl>
                                          <p:spTgt spid="20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95" dur="1000" fill="hold"/>
                                        <p:tgtEl>
                                          <p:spTgt spid="20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42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98" dur="1000"/>
                                        <p:tgtEl>
                                          <p:spTgt spid="20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99" dur="1000" fill="hold"/>
                                        <p:tgtEl>
                                          <p:spTgt spid="20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00" dur="1000" fill="hold"/>
                                        <p:tgtEl>
                                          <p:spTgt spid="20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42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05" dur="1000"/>
                                        <p:tgtEl>
                                          <p:spTgt spid="20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06" dur="1000" fill="hold"/>
                                        <p:tgtEl>
                                          <p:spTgt spid="20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07" dur="1000" fill="hold"/>
                                        <p:tgtEl>
                                          <p:spTgt spid="20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8" presetID="42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10" dur="1000"/>
                                        <p:tgtEl>
                                          <p:spTgt spid="2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11" dur="1000" fill="hold"/>
                                        <p:tgtEl>
                                          <p:spTgt spid="2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12" dur="1000" fill="hold"/>
                                        <p:tgtEl>
                                          <p:spTgt spid="2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42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15" dur="1000"/>
                                        <p:tgtEl>
                                          <p:spTgt spid="20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16" dur="1000" fill="hold"/>
                                        <p:tgtEl>
                                          <p:spTgt spid="20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17" dur="1000" fill="hold"/>
                                        <p:tgtEl>
                                          <p:spTgt spid="20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160" cy="13240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indent="0">
              <a:lnSpc>
                <a:spcPct val="90000"/>
              </a:lnSpc>
              <a:buNone/>
            </a:pPr>
            <a:r>
              <a:rPr lang="en-US" sz="4400" b="0" strike="noStrike" spc="-1">
                <a:solidFill>
                  <a:srgbClr val="FFFFFF"/>
                </a:solidFill>
                <a:latin typeface="Verdana"/>
                <a:ea typeface="Verdana"/>
              </a:rPr>
              <a:t>Sets: Basic operations</a:t>
            </a:r>
            <a:endParaRPr lang="en-GB" sz="4400" b="0" strike="noStrike" spc="-1">
              <a:latin typeface="Arial"/>
            </a:endParaRPr>
          </a:p>
        </p:txBody>
      </p:sp>
      <p:sp>
        <p:nvSpPr>
          <p:cNvPr id="209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4160" cy="43498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FFFFFF"/>
                </a:solidFill>
                <a:latin typeface="Verdana"/>
                <a:ea typeface="Verdana"/>
              </a:rPr>
              <a:t>Create an empty set</a:t>
            </a:r>
            <a:endParaRPr lang="en-GB" sz="2800" b="0" strike="noStrike" spc="-1">
              <a:latin typeface="Arial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</a:pPr>
            <a:endParaRPr lang="en-GB" sz="2800" b="0" strike="noStrike" spc="-1">
              <a:latin typeface="Arial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</a:pPr>
            <a:endParaRPr lang="en-GB" sz="2800" b="0" strike="noStrike" spc="-1">
              <a:latin typeface="Arial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</a:pPr>
            <a:endParaRPr lang="en-GB" sz="2800" b="0" strike="noStrike" spc="-1">
              <a:latin typeface="Arial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</a:pPr>
            <a:endParaRPr lang="en-GB" sz="2800" b="0" strike="noStrike" spc="-1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FFFFFF"/>
                </a:solidFill>
                <a:latin typeface="Verdana"/>
                <a:ea typeface="Verdana"/>
              </a:rPr>
              <a:t>Iterate over a set and print elements</a:t>
            </a:r>
            <a:endParaRPr lang="en-GB" sz="2800" b="0" strike="noStrike" spc="-1">
              <a:latin typeface="Arial"/>
            </a:endParaRPr>
          </a:p>
        </p:txBody>
      </p:sp>
      <p:sp>
        <p:nvSpPr>
          <p:cNvPr id="210" name="Rectangle 3"/>
          <p:cNvSpPr/>
          <p:nvPr/>
        </p:nvSpPr>
        <p:spPr>
          <a:xfrm>
            <a:off x="0" y="2351880"/>
            <a:ext cx="12190680" cy="1552680"/>
          </a:xfrm>
          <a:prstGeom prst="rect">
            <a:avLst/>
          </a:prstGeom>
          <a:solidFill>
            <a:srgbClr val="4C4C4C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marL="1371600">
              <a:lnSpc>
                <a:spcPct val="100000"/>
              </a:lnSpc>
            </a:pPr>
            <a:r>
              <a:rPr lang="en-CA" sz="2400" b="0" strike="noStrike" spc="-1">
                <a:solidFill>
                  <a:srgbClr val="FFC000"/>
                </a:solidFill>
                <a:latin typeface="Calibri"/>
                <a:ea typeface="Times New Roman"/>
              </a:rPr>
              <a:t>#Create a new empty set</a:t>
            </a:r>
            <a:endParaRPr lang="en-GB" sz="2400" b="0" strike="noStrike" spc="-1">
              <a:latin typeface="Arial"/>
            </a:endParaRPr>
          </a:p>
          <a:p>
            <a:pPr marL="1371600">
              <a:lnSpc>
                <a:spcPct val="100000"/>
              </a:lnSpc>
            </a:pPr>
            <a:r>
              <a:rPr lang="en-CA" sz="2400" b="0" strike="noStrike" spc="-1">
                <a:solidFill>
                  <a:srgbClr val="FFC000"/>
                </a:solidFill>
                <a:latin typeface="Calibri"/>
                <a:ea typeface="Times New Roman"/>
              </a:rPr>
              <a:t>empty_set = set()</a:t>
            </a:r>
            <a:endParaRPr lang="en-GB" sz="2400" b="0" strike="noStrike" spc="-1">
              <a:latin typeface="Arial"/>
            </a:endParaRPr>
          </a:p>
          <a:p>
            <a:pPr marL="1371600">
              <a:lnSpc>
                <a:spcPct val="100000"/>
              </a:lnSpc>
            </a:pPr>
            <a:r>
              <a:rPr lang="en-CA" sz="2400" b="0" strike="noStrike" spc="-1">
                <a:solidFill>
                  <a:srgbClr val="FFC000"/>
                </a:solidFill>
                <a:latin typeface="Calibri"/>
                <a:ea typeface="Times New Roman"/>
              </a:rPr>
              <a:t>#Create a non empty set</a:t>
            </a:r>
            <a:endParaRPr lang="en-GB" sz="2400" b="0" strike="noStrike" spc="-1">
              <a:latin typeface="Arial"/>
            </a:endParaRPr>
          </a:p>
          <a:p>
            <a:pPr marL="1371600">
              <a:lnSpc>
                <a:spcPct val="100000"/>
              </a:lnSpc>
            </a:pPr>
            <a:r>
              <a:rPr lang="en-CA" sz="2400" b="0" strike="noStrike" spc="-1">
                <a:solidFill>
                  <a:srgbClr val="FFC000"/>
                </a:solidFill>
                <a:latin typeface="Calibri"/>
                <a:ea typeface="Times New Roman"/>
              </a:rPr>
              <a:t>aset = set([0, 1, 2, 3, 4])</a:t>
            </a:r>
            <a:endParaRPr lang="en-GB" sz="2400" b="0" strike="noStrike" spc="-1">
              <a:latin typeface="Arial"/>
            </a:endParaRPr>
          </a:p>
        </p:txBody>
      </p:sp>
      <p:sp>
        <p:nvSpPr>
          <p:cNvPr id="211" name="Rectangle 4"/>
          <p:cNvSpPr/>
          <p:nvPr/>
        </p:nvSpPr>
        <p:spPr>
          <a:xfrm>
            <a:off x="0" y="5268240"/>
            <a:ext cx="12190680" cy="1552680"/>
          </a:xfrm>
          <a:prstGeom prst="rect">
            <a:avLst/>
          </a:prstGeom>
          <a:solidFill>
            <a:srgbClr val="4C4C4C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marL="1371600">
              <a:lnSpc>
                <a:spcPct val="100000"/>
              </a:lnSpc>
            </a:pPr>
            <a:r>
              <a:rPr lang="en-CA" sz="2400" b="0" strike="noStrike" spc="-1">
                <a:solidFill>
                  <a:srgbClr val="FFC000"/>
                </a:solidFill>
                <a:latin typeface="Calibri"/>
                <a:ea typeface="Times New Roman"/>
              </a:rPr>
              <a:t>#Create a set</a:t>
            </a:r>
            <a:endParaRPr lang="en-GB" sz="2400" b="0" strike="noStrike" spc="-1">
              <a:latin typeface="Arial"/>
            </a:endParaRPr>
          </a:p>
          <a:p>
            <a:pPr marL="1371600">
              <a:lnSpc>
                <a:spcPct val="100000"/>
              </a:lnSpc>
            </a:pPr>
            <a:r>
              <a:rPr lang="en-CA" sz="2400" b="0" strike="noStrike" spc="-1">
                <a:solidFill>
                  <a:srgbClr val="FFC000"/>
                </a:solidFill>
                <a:latin typeface="Calibri"/>
                <a:ea typeface="Times New Roman"/>
              </a:rPr>
              <a:t>num_set = set([0, 1, 2, 3, 4, 5])</a:t>
            </a:r>
            <a:endParaRPr lang="en-GB" sz="2400" b="0" strike="noStrike" spc="-1">
              <a:latin typeface="Arial"/>
            </a:endParaRPr>
          </a:p>
          <a:p>
            <a:pPr marL="1371600">
              <a:lnSpc>
                <a:spcPct val="100000"/>
              </a:lnSpc>
            </a:pPr>
            <a:r>
              <a:rPr lang="en-CA" sz="2400" b="0" strike="noStrike" spc="-1">
                <a:solidFill>
                  <a:srgbClr val="FFC000"/>
                </a:solidFill>
                <a:latin typeface="Calibri"/>
                <a:ea typeface="Times New Roman"/>
              </a:rPr>
              <a:t>for element in num_set:</a:t>
            </a:r>
            <a:endParaRPr lang="en-GB" sz="2400" b="0" strike="noStrike" spc="-1">
              <a:latin typeface="Arial"/>
            </a:endParaRPr>
          </a:p>
          <a:p>
            <a:pPr marL="1371600">
              <a:lnSpc>
                <a:spcPct val="100000"/>
              </a:lnSpc>
            </a:pPr>
            <a:r>
              <a:rPr lang="en-CA" sz="2400" b="0" strike="noStrike" spc="-1">
                <a:solidFill>
                  <a:srgbClr val="FFC000"/>
                </a:solidFill>
                <a:latin typeface="Calibri"/>
                <a:ea typeface="Times New Roman"/>
              </a:rPr>
              <a:t>      print(element)</a:t>
            </a:r>
            <a:endParaRPr lang="en-GB" sz="24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1000"/>
                                        <p:tgtEl>
                                          <p:spTgt spid="2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8" dur="1000" fill="hold"/>
                                        <p:tgtEl>
                                          <p:spTgt spid="2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9" dur="1000" fill="hold"/>
                                        <p:tgtEl>
                                          <p:spTgt spid="2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2" dur="1000"/>
                                        <p:tgtEl>
                                          <p:spTgt spid="2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3" dur="1000" fill="hold"/>
                                        <p:tgtEl>
                                          <p:spTgt spid="2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4" dur="1000" fill="hold"/>
                                        <p:tgtEl>
                                          <p:spTgt spid="2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7" dur="1000"/>
                                        <p:tgtEl>
                                          <p:spTgt spid="2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8" dur="1000" fill="hold"/>
                                        <p:tgtEl>
                                          <p:spTgt spid="2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9" dur="1000" fill="hold"/>
                                        <p:tgtEl>
                                          <p:spTgt spid="2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2" dur="1000"/>
                                        <p:tgtEl>
                                          <p:spTgt spid="2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3" dur="1000" fill="hold"/>
                                        <p:tgtEl>
                                          <p:spTgt spid="2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4" dur="1000" fill="hold"/>
                                        <p:tgtEl>
                                          <p:spTgt spid="2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9" dur="1000"/>
                                        <p:tgtEl>
                                          <p:spTgt spid="20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30" dur="1000" fill="hold"/>
                                        <p:tgtEl>
                                          <p:spTgt spid="20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1" dur="1000" fill="hold"/>
                                        <p:tgtEl>
                                          <p:spTgt spid="20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36" dur="1000"/>
                                        <p:tgtEl>
                                          <p:spTgt spid="2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37" dur="1000" fill="hold"/>
                                        <p:tgtEl>
                                          <p:spTgt spid="2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8" dur="1000" fill="hold"/>
                                        <p:tgtEl>
                                          <p:spTgt spid="2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41" dur="1000"/>
                                        <p:tgtEl>
                                          <p:spTgt spid="2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42" dur="1000" fill="hold"/>
                                        <p:tgtEl>
                                          <p:spTgt spid="2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3" dur="1000" fill="hold"/>
                                        <p:tgtEl>
                                          <p:spTgt spid="2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46" dur="1000"/>
                                        <p:tgtEl>
                                          <p:spTgt spid="2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47" dur="1000" fill="hold"/>
                                        <p:tgtEl>
                                          <p:spTgt spid="2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8" dur="1000" fill="hold"/>
                                        <p:tgtEl>
                                          <p:spTgt spid="2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51" dur="1000"/>
                                        <p:tgtEl>
                                          <p:spTgt spid="2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52" dur="1000" fill="hold"/>
                                        <p:tgtEl>
                                          <p:spTgt spid="2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3" dur="1000" fill="hold"/>
                                        <p:tgtEl>
                                          <p:spTgt spid="2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160" cy="13240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indent="0">
              <a:lnSpc>
                <a:spcPct val="90000"/>
              </a:lnSpc>
              <a:buNone/>
            </a:pPr>
            <a:r>
              <a:rPr lang="en-US" sz="4400" b="0" strike="noStrike" spc="-1">
                <a:solidFill>
                  <a:srgbClr val="FFFFFF"/>
                </a:solidFill>
                <a:latin typeface="Verdana"/>
                <a:ea typeface="Verdana"/>
              </a:rPr>
              <a:t>Sets: Basic operations cont</a:t>
            </a:r>
            <a:endParaRPr lang="en-GB" sz="4400" b="0" strike="noStrike" spc="-1">
              <a:latin typeface="Arial"/>
            </a:endParaRPr>
          </a:p>
        </p:txBody>
      </p:sp>
      <p:sp>
        <p:nvSpPr>
          <p:cNvPr id="213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4160" cy="43498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FFFFFF"/>
                </a:solidFill>
                <a:latin typeface="Verdana"/>
                <a:ea typeface="Verdana"/>
              </a:rPr>
              <a:t>Add data to a set</a:t>
            </a:r>
            <a:endParaRPr lang="en-GB" sz="2800" b="0" strike="noStrike" spc="-1">
              <a:latin typeface="Arial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</a:pPr>
            <a:endParaRPr lang="en-GB" sz="2800" b="0" strike="noStrike" spc="-1">
              <a:latin typeface="Arial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</a:pPr>
            <a:endParaRPr lang="en-GB" sz="2800" b="0" strike="noStrike" spc="-1">
              <a:latin typeface="Arial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</a:pPr>
            <a:endParaRPr lang="en-GB" sz="2800" b="0" strike="noStrike" spc="-1">
              <a:latin typeface="Arial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</a:pPr>
            <a:endParaRPr lang="en-GB" sz="2800" b="0" strike="noStrike" spc="-1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FFFFFF"/>
                </a:solidFill>
                <a:latin typeface="Verdana"/>
                <a:ea typeface="Verdana"/>
              </a:rPr>
              <a:t>Remove data from a set</a:t>
            </a:r>
            <a:endParaRPr lang="en-GB" sz="2800" b="0" strike="noStrike" spc="-1">
              <a:latin typeface="Arial"/>
            </a:endParaRPr>
          </a:p>
        </p:txBody>
      </p:sp>
      <p:sp>
        <p:nvSpPr>
          <p:cNvPr id="214" name="Rectangle 3"/>
          <p:cNvSpPr/>
          <p:nvPr/>
        </p:nvSpPr>
        <p:spPr>
          <a:xfrm>
            <a:off x="0" y="2351880"/>
            <a:ext cx="12190680" cy="1918440"/>
          </a:xfrm>
          <a:prstGeom prst="rect">
            <a:avLst/>
          </a:prstGeom>
          <a:solidFill>
            <a:srgbClr val="4C4C4C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marL="1371600">
              <a:lnSpc>
                <a:spcPct val="100000"/>
              </a:lnSpc>
            </a:pPr>
            <a:r>
              <a:rPr lang="en-CA" sz="2400" b="0" strike="noStrike" spc="-1">
                <a:solidFill>
                  <a:srgbClr val="FFC000"/>
                </a:solidFill>
                <a:latin typeface="Calibri"/>
                <a:ea typeface="Times New Roman"/>
              </a:rPr>
              <a:t>color_set = set()	 # alist = list() or alist = []  EMPTY!</a:t>
            </a:r>
            <a:endParaRPr lang="en-GB" sz="2400" b="0" strike="noStrike" spc="-1">
              <a:latin typeface="Arial"/>
            </a:endParaRPr>
          </a:p>
          <a:p>
            <a:pPr marL="1371600">
              <a:lnSpc>
                <a:spcPct val="100000"/>
              </a:lnSpc>
            </a:pPr>
            <a:r>
              <a:rPr lang="en-CA" sz="2400" b="0" strike="noStrike" spc="-1">
                <a:solidFill>
                  <a:srgbClr val="FFC000"/>
                </a:solidFill>
                <a:latin typeface="Calibri"/>
                <a:ea typeface="Times New Roman"/>
              </a:rPr>
              <a:t>color_set.add("Red")</a:t>
            </a:r>
            <a:endParaRPr lang="en-GB" sz="2400" b="0" strike="noStrike" spc="-1">
              <a:latin typeface="Arial"/>
            </a:endParaRPr>
          </a:p>
          <a:p>
            <a:pPr marL="1371600">
              <a:lnSpc>
                <a:spcPct val="100000"/>
              </a:lnSpc>
            </a:pPr>
            <a:endParaRPr lang="en-GB" sz="2400" b="0" strike="noStrike" spc="-1">
              <a:latin typeface="Arial"/>
            </a:endParaRPr>
          </a:p>
          <a:p>
            <a:pPr marL="1371600">
              <a:lnSpc>
                <a:spcPct val="100000"/>
              </a:lnSpc>
            </a:pPr>
            <a:r>
              <a:rPr lang="en-CA" sz="2400" b="0" strike="noStrike" spc="-1">
                <a:solidFill>
                  <a:srgbClr val="FFC000"/>
                </a:solidFill>
                <a:latin typeface="Calibri"/>
                <a:ea typeface="Times New Roman"/>
              </a:rPr>
              <a:t>#Add multiple items</a:t>
            </a:r>
            <a:endParaRPr lang="en-GB" sz="2400" b="0" strike="noStrike" spc="-1">
              <a:latin typeface="Arial"/>
            </a:endParaRPr>
          </a:p>
          <a:p>
            <a:pPr marL="1371600">
              <a:lnSpc>
                <a:spcPct val="100000"/>
              </a:lnSpc>
            </a:pPr>
            <a:r>
              <a:rPr lang="en-CA" sz="2400" b="0" strike="noStrike" spc="-1">
                <a:solidFill>
                  <a:srgbClr val="FFC000"/>
                </a:solidFill>
                <a:latin typeface="Calibri"/>
                <a:ea typeface="Times New Roman"/>
              </a:rPr>
              <a:t>color_set.update(["Blue", "Green"])</a:t>
            </a:r>
            <a:endParaRPr lang="en-GB" sz="2400" b="0" strike="noStrike" spc="-1">
              <a:latin typeface="Arial"/>
            </a:endParaRPr>
          </a:p>
        </p:txBody>
      </p:sp>
      <p:sp>
        <p:nvSpPr>
          <p:cNvPr id="215" name="Rectangle 5"/>
          <p:cNvSpPr/>
          <p:nvPr/>
        </p:nvSpPr>
        <p:spPr>
          <a:xfrm>
            <a:off x="0" y="4951800"/>
            <a:ext cx="12190680" cy="821160"/>
          </a:xfrm>
          <a:prstGeom prst="rect">
            <a:avLst/>
          </a:prstGeom>
          <a:solidFill>
            <a:srgbClr val="4C4C4C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marL="1371600">
              <a:lnSpc>
                <a:spcPct val="100000"/>
              </a:lnSpc>
            </a:pPr>
            <a:r>
              <a:rPr lang="en-CA" sz="2400" b="0" strike="noStrike" spc="-1">
                <a:solidFill>
                  <a:srgbClr val="FFC000"/>
                </a:solidFill>
                <a:latin typeface="Calibri"/>
                <a:ea typeface="Times New Roman"/>
              </a:rPr>
              <a:t>color_set.pop()</a:t>
            </a:r>
            <a:endParaRPr lang="en-GB" sz="2400" b="0" strike="noStrike" spc="-1">
              <a:latin typeface="Arial"/>
            </a:endParaRPr>
          </a:p>
          <a:p>
            <a:pPr marL="1371600">
              <a:lnSpc>
                <a:spcPct val="100000"/>
              </a:lnSpc>
            </a:pPr>
            <a:r>
              <a:rPr lang="en-CA" sz="2400" b="0" strike="noStrike" spc="-1">
                <a:solidFill>
                  <a:srgbClr val="FFC000"/>
                </a:solidFill>
                <a:latin typeface="Calibri"/>
                <a:ea typeface="Times New Roman"/>
              </a:rPr>
              <a:t># Will remove the last element</a:t>
            </a:r>
            <a:endParaRPr lang="en-GB" sz="24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1000"/>
                                        <p:tgtEl>
                                          <p:spTgt spid="2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8" dur="1000" fill="hold"/>
                                        <p:tgtEl>
                                          <p:spTgt spid="2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9" dur="1000" fill="hold"/>
                                        <p:tgtEl>
                                          <p:spTgt spid="2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2" dur="1000"/>
                                        <p:tgtEl>
                                          <p:spTgt spid="2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3" dur="1000" fill="hold"/>
                                        <p:tgtEl>
                                          <p:spTgt spid="2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4" dur="1000" fill="hold"/>
                                        <p:tgtEl>
                                          <p:spTgt spid="2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7" dur="1000"/>
                                        <p:tgtEl>
                                          <p:spTgt spid="2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8" dur="1000" fill="hold"/>
                                        <p:tgtEl>
                                          <p:spTgt spid="2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9" dur="1000" fill="hold"/>
                                        <p:tgtEl>
                                          <p:spTgt spid="2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2" dur="1000"/>
                                        <p:tgtEl>
                                          <p:spTgt spid="2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3" dur="1000" fill="hold"/>
                                        <p:tgtEl>
                                          <p:spTgt spid="2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4" dur="1000" fill="hold"/>
                                        <p:tgtEl>
                                          <p:spTgt spid="2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9" dur="1000"/>
                                        <p:tgtEl>
                                          <p:spTgt spid="2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30" dur="1000" fill="hold"/>
                                        <p:tgtEl>
                                          <p:spTgt spid="2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1" dur="1000" fill="hold"/>
                                        <p:tgtEl>
                                          <p:spTgt spid="2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36" dur="1000"/>
                                        <p:tgtEl>
                                          <p:spTgt spid="2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37" dur="1000" fill="hold"/>
                                        <p:tgtEl>
                                          <p:spTgt spid="2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8" dur="1000" fill="hold"/>
                                        <p:tgtEl>
                                          <p:spTgt spid="2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41" dur="1000"/>
                                        <p:tgtEl>
                                          <p:spTgt spid="2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42" dur="1000" fill="hold"/>
                                        <p:tgtEl>
                                          <p:spTgt spid="2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3" dur="1000" fill="hold"/>
                                        <p:tgtEl>
                                          <p:spTgt spid="2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160" cy="13240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indent="0">
              <a:lnSpc>
                <a:spcPct val="90000"/>
              </a:lnSpc>
              <a:buNone/>
            </a:pPr>
            <a:r>
              <a:rPr lang="en-US" sz="4400" b="0" strike="noStrike" spc="-1">
                <a:solidFill>
                  <a:srgbClr val="FFFFFF"/>
                </a:solidFill>
                <a:latin typeface="Verdana"/>
                <a:ea typeface="Verdana"/>
              </a:rPr>
              <a:t>Sets: Basic operations cont</a:t>
            </a:r>
            <a:endParaRPr lang="en-GB" sz="4400" b="0" strike="noStrike" spc="-1">
              <a:latin typeface="Arial"/>
            </a:endParaRPr>
          </a:p>
        </p:txBody>
      </p:sp>
      <p:sp>
        <p:nvSpPr>
          <p:cNvPr id="217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4160" cy="43498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FFFFFF"/>
                </a:solidFill>
                <a:latin typeface="Verdana"/>
                <a:ea typeface="Verdana"/>
              </a:rPr>
              <a:t>Intersection of two sets</a:t>
            </a:r>
            <a:endParaRPr lang="en-GB" sz="2800" b="0" strike="noStrike" spc="-1">
              <a:latin typeface="Arial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</a:pPr>
            <a:endParaRPr lang="en-GB" sz="2800" b="0" strike="noStrike" spc="-1">
              <a:latin typeface="Arial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</a:pPr>
            <a:endParaRPr lang="en-GB" sz="2800" b="0" strike="noStrike" spc="-1">
              <a:latin typeface="Arial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en-GB" sz="2800" b="0" strike="noStrike" spc="-1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  <a:tabLst>
                <a:tab pos="0" algn="l"/>
              </a:tabLst>
            </a:pPr>
            <a:r>
              <a:rPr lang="en-US" sz="2800" b="0" strike="noStrike" spc="-1">
                <a:solidFill>
                  <a:srgbClr val="FFFFFF"/>
                </a:solidFill>
                <a:latin typeface="Verdana"/>
                <a:ea typeface="Verdana"/>
              </a:rPr>
              <a:t>Union of two sets</a:t>
            </a:r>
            <a:endParaRPr lang="en-GB" sz="2800" b="0" strike="noStrike" spc="-1">
              <a:latin typeface="Arial"/>
            </a:endParaRPr>
          </a:p>
        </p:txBody>
      </p:sp>
      <p:sp>
        <p:nvSpPr>
          <p:cNvPr id="218" name="Rectangle 3"/>
          <p:cNvSpPr/>
          <p:nvPr/>
        </p:nvSpPr>
        <p:spPr>
          <a:xfrm>
            <a:off x="0" y="2351880"/>
            <a:ext cx="12190680" cy="1186920"/>
          </a:xfrm>
          <a:prstGeom prst="rect">
            <a:avLst/>
          </a:prstGeom>
          <a:solidFill>
            <a:srgbClr val="4C4C4C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marL="1371600">
              <a:lnSpc>
                <a:spcPct val="100000"/>
              </a:lnSpc>
            </a:pPr>
            <a:r>
              <a:rPr lang="en-CA" sz="2400" b="0" strike="noStrike" spc="-1">
                <a:solidFill>
                  <a:srgbClr val="FFC000"/>
                </a:solidFill>
                <a:latin typeface="Calibri"/>
                <a:ea typeface="Times New Roman"/>
              </a:rPr>
              <a:t>x = set(["green", "blue"])</a:t>
            </a:r>
            <a:endParaRPr lang="en-GB" sz="2400" b="0" strike="noStrike" spc="-1">
              <a:latin typeface="Arial"/>
            </a:endParaRPr>
          </a:p>
          <a:p>
            <a:pPr marL="1371600">
              <a:lnSpc>
                <a:spcPct val="100000"/>
              </a:lnSpc>
            </a:pPr>
            <a:r>
              <a:rPr lang="en-CA" sz="2400" b="0" strike="noStrike" spc="-1">
                <a:solidFill>
                  <a:srgbClr val="FFC000"/>
                </a:solidFill>
                <a:latin typeface="Calibri"/>
                <a:ea typeface="Times New Roman"/>
              </a:rPr>
              <a:t>y = set(["blue", "yellow"])</a:t>
            </a:r>
            <a:endParaRPr lang="en-GB" sz="2400" b="0" strike="noStrike" spc="-1">
              <a:latin typeface="Arial"/>
            </a:endParaRPr>
          </a:p>
          <a:p>
            <a:pPr marL="1371600">
              <a:lnSpc>
                <a:spcPct val="100000"/>
              </a:lnSpc>
            </a:pPr>
            <a:r>
              <a:rPr lang="en-CA" sz="2400" b="0" strike="noStrike" spc="-1">
                <a:solidFill>
                  <a:srgbClr val="FFC000"/>
                </a:solidFill>
                <a:latin typeface="Calibri"/>
                <a:ea typeface="Times New Roman"/>
              </a:rPr>
              <a:t>z  = x &amp; y		# or x.intersection(y)</a:t>
            </a:r>
            <a:endParaRPr lang="en-GB" sz="2400" b="0" strike="noStrike" spc="-1">
              <a:latin typeface="Arial"/>
            </a:endParaRPr>
          </a:p>
        </p:txBody>
      </p:sp>
      <p:sp>
        <p:nvSpPr>
          <p:cNvPr id="219" name="Rectangle 5"/>
          <p:cNvSpPr/>
          <p:nvPr/>
        </p:nvSpPr>
        <p:spPr>
          <a:xfrm>
            <a:off x="0" y="4514400"/>
            <a:ext cx="12190680" cy="1186920"/>
          </a:xfrm>
          <a:prstGeom prst="rect">
            <a:avLst/>
          </a:prstGeom>
          <a:solidFill>
            <a:srgbClr val="4C4C4C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marL="1371600">
              <a:lnSpc>
                <a:spcPct val="100000"/>
              </a:lnSpc>
            </a:pPr>
            <a:r>
              <a:rPr lang="en-CA" sz="2400" b="0" strike="noStrike" spc="-1">
                <a:solidFill>
                  <a:srgbClr val="FFC000"/>
                </a:solidFill>
                <a:latin typeface="Calibri"/>
                <a:ea typeface="Times New Roman"/>
              </a:rPr>
              <a:t>x = set(["green", "blue"])</a:t>
            </a:r>
            <a:endParaRPr lang="en-GB" sz="2400" b="0" strike="noStrike" spc="-1">
              <a:latin typeface="Arial"/>
            </a:endParaRPr>
          </a:p>
          <a:p>
            <a:pPr marL="1371600">
              <a:lnSpc>
                <a:spcPct val="100000"/>
              </a:lnSpc>
            </a:pPr>
            <a:r>
              <a:rPr lang="en-CA" sz="2400" b="0" strike="noStrike" spc="-1">
                <a:solidFill>
                  <a:srgbClr val="FFC000"/>
                </a:solidFill>
                <a:latin typeface="Calibri"/>
                <a:ea typeface="Times New Roman"/>
              </a:rPr>
              <a:t>y = set(["blue", "yellow"])</a:t>
            </a:r>
            <a:endParaRPr lang="en-GB" sz="2400" b="0" strike="noStrike" spc="-1">
              <a:latin typeface="Arial"/>
            </a:endParaRPr>
          </a:p>
          <a:p>
            <a:pPr marL="1371600">
              <a:lnSpc>
                <a:spcPct val="100000"/>
              </a:lnSpc>
            </a:pPr>
            <a:r>
              <a:rPr lang="en-CA" sz="2400" b="0" strike="noStrike" spc="-1">
                <a:solidFill>
                  <a:srgbClr val="FFC000"/>
                </a:solidFill>
                <a:latin typeface="Calibri"/>
                <a:ea typeface="Times New Roman"/>
              </a:rPr>
              <a:t>z = x | y		# or x.union(y)</a:t>
            </a:r>
            <a:endParaRPr lang="en-GB" sz="2400" b="0" strike="noStrike" spc="-1">
              <a:latin typeface="Arial"/>
            </a:endParaRPr>
          </a:p>
        </p:txBody>
      </p:sp>
      <p:sp>
        <p:nvSpPr>
          <p:cNvPr id="220" name="Rounded Rectangle 4"/>
          <p:cNvSpPr/>
          <p:nvPr/>
        </p:nvSpPr>
        <p:spPr>
          <a:xfrm>
            <a:off x="7533000" y="2351880"/>
            <a:ext cx="3159720" cy="1198800"/>
          </a:xfrm>
          <a:prstGeom prst="roundRect">
            <a:avLst>
              <a:gd name="adj" fmla="val 1666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Calibri"/>
                <a:ea typeface="DejaVu Sans"/>
              </a:rPr>
              <a:t>“blue”</a:t>
            </a:r>
            <a:endParaRPr lang="en-GB" sz="1800" b="0" strike="noStrike" spc="-1">
              <a:latin typeface="Arial"/>
            </a:endParaRPr>
          </a:p>
        </p:txBody>
      </p:sp>
      <p:sp>
        <p:nvSpPr>
          <p:cNvPr id="221" name="Rounded Rectangle 6"/>
          <p:cNvSpPr/>
          <p:nvPr/>
        </p:nvSpPr>
        <p:spPr>
          <a:xfrm>
            <a:off x="7606800" y="4514400"/>
            <a:ext cx="3159720" cy="1198800"/>
          </a:xfrm>
          <a:prstGeom prst="roundRect">
            <a:avLst>
              <a:gd name="adj" fmla="val 1666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Calibri"/>
                <a:ea typeface="DejaVu Sans"/>
              </a:rPr>
              <a:t>”green”,”blue”,”yellow”</a:t>
            </a:r>
            <a:endParaRPr lang="en-GB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1000"/>
                                        <p:tgtEl>
                                          <p:spTgt spid="2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8" dur="1000" fill="hold"/>
                                        <p:tgtEl>
                                          <p:spTgt spid="2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9" dur="1000" fill="hold"/>
                                        <p:tgtEl>
                                          <p:spTgt spid="2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2" dur="1000"/>
                                        <p:tgtEl>
                                          <p:spTgt spid="2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3" dur="1000" fill="hold"/>
                                        <p:tgtEl>
                                          <p:spTgt spid="2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4" dur="1000" fill="hold"/>
                                        <p:tgtEl>
                                          <p:spTgt spid="2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7" dur="1000"/>
                                        <p:tgtEl>
                                          <p:spTgt spid="2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8" dur="1000" fill="hold"/>
                                        <p:tgtEl>
                                          <p:spTgt spid="2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9" dur="1000" fill="hold"/>
                                        <p:tgtEl>
                                          <p:spTgt spid="2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4" dur="10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5" dur="10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6" dur="10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31" dur="1000"/>
                                        <p:tgtEl>
                                          <p:spTgt spid="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32" dur="1000" fill="hold"/>
                                        <p:tgtEl>
                                          <p:spTgt spid="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3" dur="1000" fill="hold"/>
                                        <p:tgtEl>
                                          <p:spTgt spid="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36" dur="1000"/>
                                        <p:tgtEl>
                                          <p:spTgt spid="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37" dur="1000" fill="hold"/>
                                        <p:tgtEl>
                                          <p:spTgt spid="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8" dur="1000" fill="hold"/>
                                        <p:tgtEl>
                                          <p:spTgt spid="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41" dur="1000"/>
                                        <p:tgtEl>
                                          <p:spTgt spid="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42" dur="1000" fill="hold"/>
                                        <p:tgtEl>
                                          <p:spTgt spid="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3" dur="1000" fill="hold"/>
                                        <p:tgtEl>
                                          <p:spTgt spid="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48" dur="10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49" dur="10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0" dur="10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160" cy="13240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indent="0">
              <a:lnSpc>
                <a:spcPct val="90000"/>
              </a:lnSpc>
              <a:buNone/>
            </a:pPr>
            <a:r>
              <a:rPr lang="en-US" sz="4400" b="0" strike="noStrike" spc="-1">
                <a:solidFill>
                  <a:srgbClr val="FFFFFF"/>
                </a:solidFill>
                <a:latin typeface="Verdana"/>
                <a:ea typeface="Verdana"/>
              </a:rPr>
              <a:t>Sets: Basic operations cont</a:t>
            </a:r>
            <a:endParaRPr lang="en-GB" sz="4400" b="0" strike="noStrike" spc="-1">
              <a:latin typeface="Arial"/>
            </a:endParaRPr>
          </a:p>
        </p:txBody>
      </p:sp>
      <p:sp>
        <p:nvSpPr>
          <p:cNvPr id="223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4160" cy="43498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/>
          </a:bodyPr>
          <a:lstStyle/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FFFFFF"/>
                </a:solidFill>
                <a:latin typeface="Verdana"/>
                <a:ea typeface="Verdana"/>
              </a:rPr>
              <a:t>Len of a set (similar to lists)</a:t>
            </a:r>
            <a:endParaRPr lang="en-GB" sz="2800" b="0" strike="noStrike" spc="-1">
              <a:latin typeface="Arial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</a:pPr>
            <a:endParaRPr lang="en-GB" sz="2800" b="0" strike="noStrike" spc="-1">
              <a:latin typeface="Arial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</a:pPr>
            <a:endParaRPr lang="en-GB" sz="2800" b="0" strike="noStrike" spc="-1">
              <a:latin typeface="Arial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</a:pPr>
            <a:endParaRPr lang="en-GB" sz="2800" b="0" strike="noStrike" spc="-1">
              <a:latin typeface="Arial"/>
            </a:endParaRPr>
          </a:p>
          <a:p>
            <a:pPr marL="457200" indent="0">
              <a:lnSpc>
                <a:spcPct val="90000"/>
              </a:lnSpc>
              <a:spcBef>
                <a:spcPts val="499"/>
              </a:spcBef>
              <a:buNone/>
              <a:tabLst>
                <a:tab pos="0" algn="l"/>
              </a:tabLst>
            </a:pPr>
            <a:endParaRPr lang="en-GB" sz="2800" b="0" strike="noStrike" spc="-1">
              <a:latin typeface="Arial"/>
            </a:endParaRPr>
          </a:p>
          <a:p>
            <a:pPr marL="457200" indent="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en-GB" sz="2800" b="0" strike="noStrike" spc="-1">
              <a:latin typeface="Arial"/>
            </a:endParaRPr>
          </a:p>
          <a:p>
            <a:pPr marL="457200" indent="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en-GB" sz="2800" b="0" strike="noStrike" spc="-1">
              <a:latin typeface="Arial"/>
            </a:endParaRPr>
          </a:p>
        </p:txBody>
      </p:sp>
      <p:sp>
        <p:nvSpPr>
          <p:cNvPr id="224" name="Rectangle 3"/>
          <p:cNvSpPr/>
          <p:nvPr/>
        </p:nvSpPr>
        <p:spPr>
          <a:xfrm>
            <a:off x="0" y="2351880"/>
            <a:ext cx="12190680" cy="821160"/>
          </a:xfrm>
          <a:prstGeom prst="rect">
            <a:avLst/>
          </a:prstGeom>
          <a:solidFill>
            <a:srgbClr val="4C4C4C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marL="1371600">
              <a:lnSpc>
                <a:spcPct val="100000"/>
              </a:lnSpc>
            </a:pPr>
            <a:r>
              <a:rPr lang="en-CA" sz="2400" b="0" strike="noStrike" spc="-1">
                <a:solidFill>
                  <a:srgbClr val="FFC000"/>
                </a:solidFill>
                <a:latin typeface="Calibri"/>
                <a:ea typeface="Times New Roman"/>
              </a:rPr>
              <a:t>x = set(["green", "blue"])</a:t>
            </a:r>
            <a:endParaRPr lang="en-GB" sz="2400" b="0" strike="noStrike" spc="-1">
              <a:latin typeface="Arial"/>
            </a:endParaRPr>
          </a:p>
          <a:p>
            <a:pPr marL="1371600">
              <a:lnSpc>
                <a:spcPct val="100000"/>
              </a:lnSpc>
            </a:pPr>
            <a:r>
              <a:rPr lang="en-CA" sz="2400" b="0" strike="noStrike" spc="-1">
                <a:solidFill>
                  <a:srgbClr val="FFC000"/>
                </a:solidFill>
                <a:latin typeface="Calibri"/>
                <a:ea typeface="Times New Roman"/>
              </a:rPr>
              <a:t># len(x) -&gt; will print 2</a:t>
            </a:r>
            <a:endParaRPr lang="en-GB" sz="24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10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8" dur="10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9" dur="10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160" cy="13240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indent="0">
              <a:lnSpc>
                <a:spcPct val="90000"/>
              </a:lnSpc>
              <a:buNone/>
            </a:pPr>
            <a:r>
              <a:rPr lang="en-US" sz="4400" b="0" strike="noStrike" spc="-1">
                <a:solidFill>
                  <a:srgbClr val="FFFFFF"/>
                </a:solidFill>
                <a:latin typeface="Verdana"/>
                <a:ea typeface="Verdana"/>
              </a:rPr>
              <a:t>Quiz 2!</a:t>
            </a:r>
            <a:endParaRPr lang="en-GB" sz="4400" b="0" strike="noStrike" spc="-1">
              <a:latin typeface="Arial"/>
            </a:endParaRPr>
          </a:p>
        </p:txBody>
      </p:sp>
      <p:sp>
        <p:nvSpPr>
          <p:cNvPr id="226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4160" cy="43498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FFFFFF"/>
                </a:solidFill>
                <a:latin typeface="Verdana"/>
                <a:ea typeface="Verdana"/>
              </a:rPr>
              <a:t> Sets allow duplicated values:</a:t>
            </a:r>
            <a:endParaRPr lang="en-GB" sz="2800" b="0" strike="noStrike" spc="-1">
              <a:latin typeface="Arial"/>
            </a:endParaRPr>
          </a:p>
          <a:p>
            <a:pPr marL="685800" lvl="1" indent="-2286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FFFFFF"/>
                </a:solidFill>
                <a:latin typeface="Verdana"/>
                <a:ea typeface="Verdana"/>
              </a:rPr>
              <a:t>True or False?</a:t>
            </a:r>
            <a:endParaRPr lang="en-GB" sz="2400" b="0" strike="noStrike" spc="-1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lang="en-GB" sz="2800" b="0" strike="noStrike" spc="-1">
                <a:solidFill>
                  <a:srgbClr val="FFFFFF"/>
                </a:solidFill>
                <a:latin typeface="Verdana"/>
                <a:ea typeface="Verdana"/>
              </a:rPr>
              <a:t>Sets have no order in data:	</a:t>
            </a:r>
            <a:endParaRPr lang="en-GB" sz="2800" b="0" strike="noStrike" spc="-1">
              <a:latin typeface="Arial"/>
            </a:endParaRPr>
          </a:p>
          <a:p>
            <a:pPr marL="685800" lvl="1" indent="-2286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lang="en-GB" sz="2400" b="0" strike="noStrike" spc="-1">
                <a:solidFill>
                  <a:srgbClr val="FFFFFF"/>
                </a:solidFill>
                <a:latin typeface="Verdana"/>
                <a:ea typeface="Verdana"/>
              </a:rPr>
              <a:t>True or False? </a:t>
            </a:r>
            <a:endParaRPr lang="en-GB" sz="2400" b="0" strike="noStrike" spc="-1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lang="en-GB" sz="2800" b="0" strike="noStrike" spc="-1">
                <a:solidFill>
                  <a:srgbClr val="FFFFFF"/>
                </a:solidFill>
                <a:latin typeface="Verdana"/>
                <a:ea typeface="Verdana"/>
              </a:rPr>
              <a:t> Sets do no support indexing:</a:t>
            </a:r>
            <a:endParaRPr lang="en-GB" sz="2800" b="0" strike="noStrike" spc="-1">
              <a:latin typeface="Arial"/>
            </a:endParaRPr>
          </a:p>
          <a:p>
            <a:pPr marL="685800" lvl="1" indent="-2286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lang="en-GB" sz="2400" b="0" strike="noStrike" spc="-1">
                <a:solidFill>
                  <a:srgbClr val="FFFFFF"/>
                </a:solidFill>
                <a:latin typeface="Verdana"/>
                <a:ea typeface="Verdana"/>
              </a:rPr>
              <a:t>True or False?	</a:t>
            </a:r>
            <a:endParaRPr lang="en-GB" sz="2400" b="0" strike="noStrike" spc="-1">
              <a:latin typeface="Arial"/>
            </a:endParaRPr>
          </a:p>
        </p:txBody>
      </p:sp>
      <p:sp>
        <p:nvSpPr>
          <p:cNvPr id="227" name="Rectangle 3"/>
          <p:cNvSpPr/>
          <p:nvPr/>
        </p:nvSpPr>
        <p:spPr>
          <a:xfrm>
            <a:off x="9875520" y="0"/>
            <a:ext cx="2315160" cy="2464200"/>
          </a:xfrm>
          <a:prstGeom prst="rect">
            <a:avLst/>
          </a:prstGeom>
          <a:solidFill>
            <a:srgbClr val="A2A1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28" name="Picture 4" descr="A picture containing text, clock&#10;&#10;Description automatically generated"/>
          <p:cNvPicPr/>
          <p:nvPr/>
        </p:nvPicPr>
        <p:blipFill>
          <a:blip r:embed="rId2"/>
          <a:stretch/>
        </p:blipFill>
        <p:spPr>
          <a:xfrm>
            <a:off x="10295640" y="518040"/>
            <a:ext cx="1475280" cy="142812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160" cy="13240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indent="0">
              <a:lnSpc>
                <a:spcPct val="90000"/>
              </a:lnSpc>
              <a:buNone/>
            </a:pPr>
            <a:r>
              <a:rPr lang="en-US" sz="4400" b="0" strike="noStrike" spc="-1">
                <a:solidFill>
                  <a:srgbClr val="FFFFFF"/>
                </a:solidFill>
                <a:latin typeface="Verdana"/>
                <a:ea typeface="Verdana"/>
              </a:rPr>
              <a:t>Quiz Solutions!</a:t>
            </a:r>
            <a:endParaRPr lang="en-GB" sz="4400" b="0" strike="noStrike" spc="-1">
              <a:latin typeface="Arial"/>
            </a:endParaRPr>
          </a:p>
        </p:txBody>
      </p:sp>
      <p:sp>
        <p:nvSpPr>
          <p:cNvPr id="230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4160" cy="43498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FFFFFF"/>
                </a:solidFill>
                <a:latin typeface="Verdana"/>
                <a:ea typeface="Verdana"/>
              </a:rPr>
              <a:t> Sets allow duplicated values:</a:t>
            </a:r>
            <a:endParaRPr lang="en-GB" sz="2800" b="0" strike="noStrike" spc="-1">
              <a:latin typeface="Arial"/>
            </a:endParaRPr>
          </a:p>
          <a:p>
            <a:pPr marL="685800" lvl="1" indent="-228600">
              <a:lnSpc>
                <a:spcPct val="90000"/>
              </a:lnSpc>
              <a:spcBef>
                <a:spcPts val="499"/>
              </a:spcBef>
              <a:buClr>
                <a:srgbClr val="FFC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FFC000"/>
                </a:solidFill>
                <a:latin typeface="Verdana"/>
                <a:ea typeface="Verdana"/>
              </a:rPr>
              <a:t>False</a:t>
            </a:r>
            <a:endParaRPr lang="en-GB" sz="2400" b="0" strike="noStrike" spc="-1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lang="en-GB" sz="2800" b="0" strike="noStrike" spc="-1">
                <a:solidFill>
                  <a:srgbClr val="FFFFFF"/>
                </a:solidFill>
                <a:latin typeface="Verdana"/>
                <a:ea typeface="Verdana"/>
              </a:rPr>
              <a:t>Sets have no order in data:	</a:t>
            </a:r>
            <a:endParaRPr lang="en-GB" sz="2800" b="0" strike="noStrike" spc="-1">
              <a:latin typeface="Arial"/>
            </a:endParaRPr>
          </a:p>
          <a:p>
            <a:pPr marL="685800" lvl="1" indent="-228600">
              <a:lnSpc>
                <a:spcPct val="90000"/>
              </a:lnSpc>
              <a:spcBef>
                <a:spcPts val="499"/>
              </a:spcBef>
              <a:buClr>
                <a:srgbClr val="FFC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FFC000"/>
                </a:solidFill>
                <a:latin typeface="Verdana"/>
                <a:ea typeface="Verdana"/>
              </a:rPr>
              <a:t>True</a:t>
            </a:r>
            <a:r>
              <a:rPr lang="en-GB" sz="2400" b="0" strike="noStrike" spc="-1">
                <a:solidFill>
                  <a:srgbClr val="FFFFFF"/>
                </a:solidFill>
                <a:latin typeface="Verdana"/>
                <a:ea typeface="Verdana"/>
              </a:rPr>
              <a:t> </a:t>
            </a:r>
            <a:endParaRPr lang="en-GB" sz="2400" b="0" strike="noStrike" spc="-1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lang="en-GB" sz="2800" b="0" strike="noStrike" spc="-1">
                <a:solidFill>
                  <a:srgbClr val="FFFFFF"/>
                </a:solidFill>
                <a:latin typeface="Verdana"/>
                <a:ea typeface="Verdana"/>
              </a:rPr>
              <a:t> Sets do no support indexing:</a:t>
            </a:r>
            <a:endParaRPr lang="en-GB" sz="2800" b="0" strike="noStrike" spc="-1">
              <a:latin typeface="Arial"/>
            </a:endParaRPr>
          </a:p>
          <a:p>
            <a:pPr marL="685800" lvl="1" indent="-228600">
              <a:lnSpc>
                <a:spcPct val="90000"/>
              </a:lnSpc>
              <a:spcBef>
                <a:spcPts val="499"/>
              </a:spcBef>
              <a:buClr>
                <a:srgbClr val="FFC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FFC000"/>
                </a:solidFill>
                <a:latin typeface="Verdana"/>
                <a:ea typeface="Verdana"/>
              </a:rPr>
              <a:t>True </a:t>
            </a:r>
            <a:r>
              <a:rPr lang="en-GB" sz="2400" b="0" strike="noStrike" spc="-1">
                <a:solidFill>
                  <a:srgbClr val="FFFFFF"/>
                </a:solidFill>
                <a:latin typeface="Verdana"/>
                <a:ea typeface="Verdana"/>
              </a:rPr>
              <a:t>	</a:t>
            </a:r>
            <a:endParaRPr lang="en-GB" sz="24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160" cy="13240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indent="0">
              <a:lnSpc>
                <a:spcPct val="90000"/>
              </a:lnSpc>
              <a:buNone/>
            </a:pPr>
            <a:r>
              <a:rPr lang="en-US" sz="4400" b="0" strike="noStrike" spc="-1">
                <a:solidFill>
                  <a:srgbClr val="FFFFFF"/>
                </a:solidFill>
                <a:latin typeface="Verdana"/>
                <a:ea typeface="Verdana"/>
              </a:rPr>
              <a:t>Facts about Sets</a:t>
            </a:r>
            <a:endParaRPr lang="en-GB" sz="4400" b="0" strike="noStrike" spc="-1">
              <a:latin typeface="Arial"/>
            </a:endParaRPr>
          </a:p>
        </p:txBody>
      </p:sp>
      <p:sp>
        <p:nvSpPr>
          <p:cNvPr id="232" name="Rectangle 3"/>
          <p:cNvSpPr/>
          <p:nvPr/>
        </p:nvSpPr>
        <p:spPr>
          <a:xfrm>
            <a:off x="260640" y="2088360"/>
            <a:ext cx="3914280" cy="1247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marL="457200">
              <a:lnSpc>
                <a:spcPct val="100000"/>
              </a:lnSpc>
            </a:pPr>
            <a:r>
              <a:rPr lang="en-US" sz="3200" b="1" strike="noStrike" spc="-1">
                <a:solidFill>
                  <a:srgbClr val="EFD846"/>
                </a:solidFill>
                <a:latin typeface="Stencil"/>
                <a:ea typeface="DejaVu Sans"/>
              </a:rPr>
              <a:t>Duplicates are </a:t>
            </a:r>
            <a:endParaRPr lang="en-GB" sz="3200" b="0" strike="noStrike" spc="-1">
              <a:latin typeface="Arial"/>
            </a:endParaRPr>
          </a:p>
          <a:p>
            <a:pPr marL="457200">
              <a:lnSpc>
                <a:spcPct val="100000"/>
              </a:lnSpc>
            </a:pPr>
            <a:r>
              <a:rPr lang="en-US" sz="4400" b="1" strike="noStrike" spc="-1">
                <a:solidFill>
                  <a:srgbClr val="EFD846"/>
                </a:solidFill>
                <a:latin typeface="Stencil"/>
                <a:ea typeface="DejaVu Sans"/>
              </a:rPr>
              <a:t>eliminated</a:t>
            </a:r>
            <a:endParaRPr lang="en-GB" sz="4400" b="0" strike="noStrike" spc="-1">
              <a:latin typeface="Arial"/>
            </a:endParaRPr>
          </a:p>
        </p:txBody>
      </p:sp>
      <p:sp>
        <p:nvSpPr>
          <p:cNvPr id="233" name="Rectangle 4"/>
          <p:cNvSpPr/>
          <p:nvPr/>
        </p:nvSpPr>
        <p:spPr>
          <a:xfrm>
            <a:off x="838080" y="5069160"/>
            <a:ext cx="3914280" cy="1491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marL="457200">
              <a:lnSpc>
                <a:spcPct val="100000"/>
              </a:lnSpc>
            </a:pPr>
            <a:r>
              <a:rPr lang="en-US" sz="4400" b="1" strike="noStrike" spc="-1">
                <a:solidFill>
                  <a:srgbClr val="EFD846"/>
                </a:solidFill>
                <a:latin typeface="Stencil"/>
                <a:ea typeface="DejaVu Sans"/>
              </a:rPr>
              <a:t>SETS have </a:t>
            </a:r>
            <a:endParaRPr lang="en-GB" sz="4400" b="0" strike="noStrike" spc="-1">
              <a:latin typeface="Arial"/>
            </a:endParaRPr>
          </a:p>
          <a:p>
            <a:pPr marL="457200">
              <a:lnSpc>
                <a:spcPct val="100000"/>
              </a:lnSpc>
            </a:pPr>
            <a:r>
              <a:rPr lang="en-US" sz="4800" b="1" strike="noStrike" spc="-1">
                <a:solidFill>
                  <a:srgbClr val="EFD846"/>
                </a:solidFill>
                <a:latin typeface="Stencil"/>
                <a:ea typeface="DejaVu Sans"/>
              </a:rPr>
              <a:t>no order</a:t>
            </a:r>
            <a:endParaRPr lang="en-GB" sz="4800" b="0" strike="noStrike" spc="-1">
              <a:latin typeface="Arial"/>
            </a:endParaRPr>
          </a:p>
        </p:txBody>
      </p:sp>
      <p:sp>
        <p:nvSpPr>
          <p:cNvPr id="234" name="Rectangle 5"/>
          <p:cNvSpPr/>
          <p:nvPr/>
        </p:nvSpPr>
        <p:spPr>
          <a:xfrm>
            <a:off x="5717880" y="1413360"/>
            <a:ext cx="6545160" cy="2283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marL="457200">
              <a:lnSpc>
                <a:spcPct val="100000"/>
              </a:lnSpc>
            </a:pPr>
            <a:r>
              <a:rPr lang="en-US" sz="4800" b="0" strike="noStrike" spc="-1">
                <a:solidFill>
                  <a:srgbClr val="EFD846"/>
                </a:solidFill>
                <a:latin typeface="Stencil"/>
                <a:ea typeface="DejaVu Sans"/>
              </a:rPr>
              <a:t>SETS do not </a:t>
            </a:r>
            <a:r>
              <a:rPr lang="en-US" sz="3200" b="1" strike="noStrike" spc="-1">
                <a:solidFill>
                  <a:srgbClr val="EFD846"/>
                </a:solidFill>
                <a:latin typeface="Stencil"/>
                <a:ea typeface="DejaVu Sans"/>
              </a:rPr>
              <a:t>Support </a:t>
            </a:r>
            <a:r>
              <a:rPr lang="en-US" sz="9600" b="1" strike="noStrike" spc="-1">
                <a:solidFill>
                  <a:srgbClr val="EFD846"/>
                </a:solidFill>
                <a:latin typeface="Stencil"/>
                <a:ea typeface="DejaVu Sans"/>
              </a:rPr>
              <a:t>indexing</a:t>
            </a:r>
            <a:endParaRPr lang="en-GB" sz="9600" b="0" strike="noStrike" spc="-1">
              <a:latin typeface="Arial"/>
            </a:endParaRPr>
          </a:p>
        </p:txBody>
      </p:sp>
      <p:sp>
        <p:nvSpPr>
          <p:cNvPr id="235" name="Rectangle 6"/>
          <p:cNvSpPr/>
          <p:nvPr/>
        </p:nvSpPr>
        <p:spPr>
          <a:xfrm>
            <a:off x="4559040" y="4152240"/>
            <a:ext cx="6545160" cy="1491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marL="457200">
              <a:lnSpc>
                <a:spcPct val="100000"/>
              </a:lnSpc>
            </a:pPr>
            <a:r>
              <a:rPr lang="en-US" sz="4800" b="1" strike="noStrike" spc="-1">
                <a:solidFill>
                  <a:srgbClr val="EFD846"/>
                </a:solidFill>
                <a:latin typeface="Stencil"/>
                <a:ea typeface="DejaVu Sans"/>
              </a:rPr>
              <a:t>SETS are ideal </a:t>
            </a:r>
            <a:r>
              <a:rPr lang="en-US" sz="3200" b="1" strike="noStrike" spc="-1">
                <a:solidFill>
                  <a:srgbClr val="EFD846"/>
                </a:solidFill>
                <a:latin typeface="Stencil"/>
                <a:ea typeface="DejaVu Sans"/>
              </a:rPr>
              <a:t>For </a:t>
            </a:r>
            <a:r>
              <a:rPr lang="en-US" sz="4400" b="1" strike="noStrike" spc="-1">
                <a:solidFill>
                  <a:srgbClr val="EFD846"/>
                </a:solidFill>
                <a:latin typeface="Stencil"/>
                <a:ea typeface="DejaVu Sans"/>
              </a:rPr>
              <a:t>Boolean</a:t>
            </a:r>
            <a:r>
              <a:rPr lang="en-US" sz="3200" b="1" strike="noStrike" spc="-1">
                <a:solidFill>
                  <a:srgbClr val="EFD846"/>
                </a:solidFill>
                <a:latin typeface="Stencil"/>
                <a:ea typeface="DejaVu Sans"/>
              </a:rPr>
              <a:t> </a:t>
            </a:r>
            <a:r>
              <a:rPr lang="en-US" sz="4000" b="1" strike="noStrike" spc="-1">
                <a:solidFill>
                  <a:srgbClr val="EFD846"/>
                </a:solidFill>
                <a:latin typeface="Stencil"/>
                <a:ea typeface="DejaVu Sans"/>
              </a:rPr>
              <a:t>operations</a:t>
            </a:r>
            <a:endParaRPr lang="en-GB" sz="40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160" cy="13240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indent="0">
              <a:lnSpc>
                <a:spcPct val="90000"/>
              </a:lnSpc>
              <a:buNone/>
            </a:pPr>
            <a:r>
              <a:rPr lang="en-US" sz="4400" b="0" strike="noStrike" spc="-1">
                <a:solidFill>
                  <a:srgbClr val="FFFFFF"/>
                </a:solidFill>
                <a:latin typeface="Verdana"/>
                <a:ea typeface="Verdana"/>
              </a:rPr>
              <a:t>Quiz 3!</a:t>
            </a:r>
            <a:endParaRPr lang="en-GB" sz="4400" b="0" strike="noStrike" spc="-1">
              <a:latin typeface="Arial"/>
            </a:endParaRPr>
          </a:p>
        </p:txBody>
      </p:sp>
      <p:sp>
        <p:nvSpPr>
          <p:cNvPr id="237" name="PlaceHolder 2"/>
          <p:cNvSpPr>
            <a:spLocks noGrp="1"/>
          </p:cNvSpPr>
          <p:nvPr>
            <p:ph/>
          </p:nvPr>
        </p:nvSpPr>
        <p:spPr>
          <a:xfrm>
            <a:off x="818640" y="1866240"/>
            <a:ext cx="3738960" cy="43498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/>
          </a:bodyPr>
          <a:lstStyle/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FFFFFF"/>
                </a:solidFill>
                <a:latin typeface="Verdana"/>
                <a:ea typeface="Verdana"/>
              </a:rPr>
              <a:t>What is the output of the print statements?</a:t>
            </a:r>
            <a:endParaRPr lang="en-GB" sz="2800" b="0" strike="noStrike" spc="-1">
              <a:latin typeface="Arial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en-GB" sz="2800" b="0" strike="noStrike" spc="-1">
              <a:latin typeface="Arial"/>
            </a:endParaRPr>
          </a:p>
        </p:txBody>
      </p:sp>
      <p:sp>
        <p:nvSpPr>
          <p:cNvPr id="238" name="Rectangle 5"/>
          <p:cNvSpPr/>
          <p:nvPr/>
        </p:nvSpPr>
        <p:spPr>
          <a:xfrm>
            <a:off x="4870080" y="0"/>
            <a:ext cx="7320240" cy="6856560"/>
          </a:xfrm>
          <a:prstGeom prst="rect">
            <a:avLst/>
          </a:prstGeom>
          <a:solidFill>
            <a:srgbClr val="2642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9" name="Rectangle 4"/>
          <p:cNvSpPr/>
          <p:nvPr/>
        </p:nvSpPr>
        <p:spPr>
          <a:xfrm>
            <a:off x="4955040" y="189720"/>
            <a:ext cx="7126560" cy="6412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marL="1371600">
              <a:lnSpc>
                <a:spcPct val="100000"/>
              </a:lnSpc>
              <a:spcAft>
                <a:spcPts val="601"/>
              </a:spcAft>
            </a:pPr>
            <a:r>
              <a:rPr lang="en-CA" sz="2300" b="0" strike="noStrike" spc="-1">
                <a:solidFill>
                  <a:srgbClr val="FFC000"/>
                </a:solidFill>
                <a:latin typeface="Calibri"/>
                <a:ea typeface="Times New Roman"/>
              </a:rPr>
              <a:t>x = set([“Agatha Christie ", “J.R.R Tolkien"])</a:t>
            </a:r>
            <a:endParaRPr lang="en-GB" sz="2300" b="0" strike="noStrike" spc="-1">
              <a:latin typeface="Arial"/>
            </a:endParaRPr>
          </a:p>
          <a:p>
            <a:pPr marL="1371600">
              <a:lnSpc>
                <a:spcPct val="100000"/>
              </a:lnSpc>
              <a:spcAft>
                <a:spcPts val="601"/>
              </a:spcAft>
            </a:pPr>
            <a:r>
              <a:rPr lang="en-CA" sz="2300" b="0" strike="noStrike" spc="-1">
                <a:solidFill>
                  <a:srgbClr val="FFC000"/>
                </a:solidFill>
                <a:latin typeface="Calibri"/>
                <a:ea typeface="Times New Roman"/>
              </a:rPr>
              <a:t>y = set(["J.R.R Tolkien ", “Virginia Woolf"])</a:t>
            </a:r>
            <a:endParaRPr lang="en-GB" sz="2300" b="0" strike="noStrike" spc="-1">
              <a:latin typeface="Arial"/>
            </a:endParaRPr>
          </a:p>
          <a:p>
            <a:pPr marL="1371600">
              <a:lnSpc>
                <a:spcPct val="100000"/>
              </a:lnSpc>
              <a:spcAft>
                <a:spcPts val="601"/>
              </a:spcAft>
            </a:pPr>
            <a:r>
              <a:rPr lang="en-CA" sz="2300" b="0" strike="noStrike" spc="-1">
                <a:solidFill>
                  <a:srgbClr val="FFC000"/>
                </a:solidFill>
                <a:latin typeface="Calibri"/>
                <a:ea typeface="Times New Roman"/>
              </a:rPr>
              <a:t>z = set([" J.R.R Tolkien "])</a:t>
            </a:r>
            <a:endParaRPr lang="en-GB" sz="2300" b="0" strike="noStrike" spc="-1">
              <a:latin typeface="Arial"/>
            </a:endParaRPr>
          </a:p>
          <a:p>
            <a:pPr marL="1371600">
              <a:lnSpc>
                <a:spcPct val="100000"/>
              </a:lnSpc>
              <a:spcAft>
                <a:spcPts val="601"/>
              </a:spcAft>
            </a:pPr>
            <a:endParaRPr lang="en-GB" sz="2300" b="0" strike="noStrike" spc="-1">
              <a:latin typeface="Arial"/>
            </a:endParaRPr>
          </a:p>
          <a:p>
            <a:pPr marL="1371600">
              <a:lnSpc>
                <a:spcPct val="100000"/>
              </a:lnSpc>
              <a:spcAft>
                <a:spcPts val="601"/>
              </a:spcAft>
            </a:pPr>
            <a:r>
              <a:rPr lang="en-CA" sz="2300" b="1" strike="noStrike" spc="-1">
                <a:solidFill>
                  <a:srgbClr val="FFC000"/>
                </a:solidFill>
                <a:latin typeface="Calibri"/>
                <a:ea typeface="Times New Roman"/>
              </a:rPr>
              <a:t>issubset1 = x.</a:t>
            </a:r>
            <a:r>
              <a:rPr lang="en-CA" sz="2300" b="0" strike="noStrike" spc="-1">
                <a:solidFill>
                  <a:srgbClr val="FFC000"/>
                </a:solidFill>
                <a:latin typeface="Calibri"/>
                <a:ea typeface="Times New Roman"/>
              </a:rPr>
              <a:t>issubset</a:t>
            </a:r>
            <a:r>
              <a:rPr lang="en-CA" sz="2300" b="1" strike="noStrike" spc="-1">
                <a:solidFill>
                  <a:srgbClr val="FFC000"/>
                </a:solidFill>
                <a:latin typeface="Calibri"/>
                <a:ea typeface="Times New Roman"/>
              </a:rPr>
              <a:t>(y)</a:t>
            </a:r>
            <a:endParaRPr lang="en-GB" sz="2300" b="0" strike="noStrike" spc="-1">
              <a:latin typeface="Arial"/>
            </a:endParaRPr>
          </a:p>
          <a:p>
            <a:pPr marL="1371600">
              <a:lnSpc>
                <a:spcPct val="100000"/>
              </a:lnSpc>
              <a:spcAft>
                <a:spcPts val="601"/>
              </a:spcAft>
            </a:pPr>
            <a:r>
              <a:rPr lang="en-CA" sz="2300" b="0" strike="noStrike" spc="-1">
                <a:solidFill>
                  <a:srgbClr val="FFC000"/>
                </a:solidFill>
                <a:latin typeface="Calibri"/>
                <a:ea typeface="Times New Roman"/>
              </a:rPr>
              <a:t>print(issubset1)</a:t>
            </a:r>
            <a:endParaRPr lang="en-GB" sz="2300" b="0" strike="noStrike" spc="-1">
              <a:latin typeface="Arial"/>
            </a:endParaRPr>
          </a:p>
          <a:p>
            <a:pPr marL="1371600">
              <a:lnSpc>
                <a:spcPct val="100000"/>
              </a:lnSpc>
              <a:spcAft>
                <a:spcPts val="601"/>
              </a:spcAft>
            </a:pPr>
            <a:endParaRPr lang="en-GB" sz="2300" b="0" strike="noStrike" spc="-1">
              <a:latin typeface="Arial"/>
            </a:endParaRPr>
          </a:p>
          <a:p>
            <a:pPr marL="1371600">
              <a:lnSpc>
                <a:spcPct val="100000"/>
              </a:lnSpc>
              <a:spcAft>
                <a:spcPts val="601"/>
              </a:spcAft>
            </a:pPr>
            <a:r>
              <a:rPr lang="en-CA" sz="2300" b="1" strike="noStrike" spc="-1">
                <a:solidFill>
                  <a:srgbClr val="FFC000"/>
                </a:solidFill>
                <a:latin typeface="Calibri"/>
                <a:ea typeface="Times New Roman"/>
              </a:rPr>
              <a:t>issuperset2 = y. issuperset(x)</a:t>
            </a:r>
            <a:endParaRPr lang="en-GB" sz="2300" b="0" strike="noStrike" spc="-1">
              <a:latin typeface="Arial"/>
            </a:endParaRPr>
          </a:p>
          <a:p>
            <a:pPr marL="1371600">
              <a:lnSpc>
                <a:spcPct val="100000"/>
              </a:lnSpc>
              <a:spcAft>
                <a:spcPts val="601"/>
              </a:spcAft>
            </a:pPr>
            <a:r>
              <a:rPr lang="en-CA" sz="2300" b="0" strike="noStrike" spc="-1">
                <a:solidFill>
                  <a:srgbClr val="FFC000"/>
                </a:solidFill>
                <a:latin typeface="Calibri"/>
                <a:ea typeface="Times New Roman"/>
              </a:rPr>
              <a:t>print(issuperset2)</a:t>
            </a:r>
            <a:endParaRPr lang="en-GB" sz="2300" b="0" strike="noStrike" spc="-1">
              <a:latin typeface="Arial"/>
            </a:endParaRPr>
          </a:p>
          <a:p>
            <a:pPr marL="1371600">
              <a:lnSpc>
                <a:spcPct val="100000"/>
              </a:lnSpc>
              <a:spcAft>
                <a:spcPts val="601"/>
              </a:spcAft>
            </a:pPr>
            <a:endParaRPr lang="en-GB" sz="2300" b="0" strike="noStrike" spc="-1">
              <a:latin typeface="Arial"/>
            </a:endParaRPr>
          </a:p>
          <a:p>
            <a:pPr marL="1371600">
              <a:lnSpc>
                <a:spcPct val="100000"/>
              </a:lnSpc>
              <a:spcAft>
                <a:spcPts val="601"/>
              </a:spcAft>
            </a:pPr>
            <a:r>
              <a:rPr lang="en-CA" sz="2300" b="1" strike="noStrike" spc="-1">
                <a:solidFill>
                  <a:srgbClr val="FFC000"/>
                </a:solidFill>
                <a:latin typeface="Calibri"/>
                <a:ea typeface="Times New Roman"/>
              </a:rPr>
              <a:t>issubset3 = z.</a:t>
            </a:r>
            <a:r>
              <a:rPr lang="en-CA" sz="2300" b="0" strike="noStrike" spc="-1">
                <a:solidFill>
                  <a:srgbClr val="FFC000"/>
                </a:solidFill>
                <a:latin typeface="Calibri"/>
                <a:ea typeface="Times New Roman"/>
              </a:rPr>
              <a:t>issubset</a:t>
            </a:r>
            <a:r>
              <a:rPr lang="en-CA" sz="2300" b="1" strike="noStrike" spc="-1">
                <a:solidFill>
                  <a:srgbClr val="FFC000"/>
                </a:solidFill>
                <a:latin typeface="Calibri"/>
                <a:ea typeface="Times New Roman"/>
              </a:rPr>
              <a:t>(y)</a:t>
            </a:r>
            <a:endParaRPr lang="en-GB" sz="2300" b="0" strike="noStrike" spc="-1">
              <a:latin typeface="Arial"/>
            </a:endParaRPr>
          </a:p>
          <a:p>
            <a:pPr marL="1371600">
              <a:lnSpc>
                <a:spcPct val="100000"/>
              </a:lnSpc>
              <a:spcAft>
                <a:spcPts val="601"/>
              </a:spcAft>
            </a:pPr>
            <a:r>
              <a:rPr lang="en-CA" sz="2300" b="0" strike="noStrike" spc="-1">
                <a:solidFill>
                  <a:srgbClr val="FFC000"/>
                </a:solidFill>
                <a:latin typeface="Calibri"/>
                <a:ea typeface="Times New Roman"/>
              </a:rPr>
              <a:t>print(issubset3)</a:t>
            </a:r>
            <a:endParaRPr lang="en-GB" sz="2300" b="0" strike="noStrike" spc="-1">
              <a:latin typeface="Arial"/>
            </a:endParaRPr>
          </a:p>
          <a:p>
            <a:pPr marL="1371600">
              <a:lnSpc>
                <a:spcPct val="100000"/>
              </a:lnSpc>
              <a:spcAft>
                <a:spcPts val="601"/>
              </a:spcAft>
            </a:pPr>
            <a:endParaRPr lang="en-GB" sz="2300" b="0" strike="noStrike" spc="-1">
              <a:latin typeface="Arial"/>
            </a:endParaRPr>
          </a:p>
          <a:p>
            <a:pPr marL="1371600">
              <a:lnSpc>
                <a:spcPct val="100000"/>
              </a:lnSpc>
              <a:spcAft>
                <a:spcPts val="601"/>
              </a:spcAft>
            </a:pPr>
            <a:r>
              <a:rPr lang="en-CA" sz="2300" b="1" strike="noStrike" spc="-1">
                <a:solidFill>
                  <a:srgbClr val="FFC000"/>
                </a:solidFill>
                <a:latin typeface="Calibri"/>
                <a:ea typeface="Times New Roman"/>
              </a:rPr>
              <a:t>issuperset4= y.issuperset(z)</a:t>
            </a:r>
            <a:endParaRPr lang="en-GB" sz="2300" b="0" strike="noStrike" spc="-1">
              <a:latin typeface="Arial"/>
            </a:endParaRPr>
          </a:p>
          <a:p>
            <a:pPr marL="1371600">
              <a:lnSpc>
                <a:spcPct val="100000"/>
              </a:lnSpc>
              <a:spcAft>
                <a:spcPts val="601"/>
              </a:spcAft>
            </a:pPr>
            <a:r>
              <a:rPr lang="en-CA" sz="2300" b="0" strike="noStrike" spc="-1">
                <a:solidFill>
                  <a:srgbClr val="FFC000"/>
                </a:solidFill>
                <a:latin typeface="Calibri"/>
                <a:ea typeface="Times New Roman"/>
              </a:rPr>
              <a:t>print(issuperset4)</a:t>
            </a:r>
            <a:endParaRPr lang="en-GB" sz="2300" b="0" strike="noStrike" spc="-1">
              <a:latin typeface="Arial"/>
            </a:endParaRPr>
          </a:p>
        </p:txBody>
      </p:sp>
      <p:sp>
        <p:nvSpPr>
          <p:cNvPr id="240" name="Rectangle 6"/>
          <p:cNvSpPr/>
          <p:nvPr/>
        </p:nvSpPr>
        <p:spPr>
          <a:xfrm>
            <a:off x="0" y="4392360"/>
            <a:ext cx="2315160" cy="2464200"/>
          </a:xfrm>
          <a:prstGeom prst="rect">
            <a:avLst/>
          </a:prstGeom>
          <a:solidFill>
            <a:srgbClr val="A2A1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41" name="Picture 7" descr="A picture containing text, clock&#10;&#10;Description automatically generated"/>
          <p:cNvPicPr/>
          <p:nvPr/>
        </p:nvPicPr>
        <p:blipFill>
          <a:blip r:embed="rId2"/>
          <a:stretch/>
        </p:blipFill>
        <p:spPr>
          <a:xfrm>
            <a:off x="420120" y="4910400"/>
            <a:ext cx="1475280" cy="142812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160" cy="13240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indent="0">
              <a:lnSpc>
                <a:spcPct val="90000"/>
              </a:lnSpc>
              <a:buNone/>
            </a:pPr>
            <a:r>
              <a:rPr lang="en-US" sz="4400" b="0" strike="noStrike" spc="-1">
                <a:solidFill>
                  <a:srgbClr val="FFFFFF"/>
                </a:solidFill>
                <a:latin typeface="Verdana"/>
                <a:ea typeface="Verdana"/>
              </a:rPr>
              <a:t>Quiz 3!</a:t>
            </a:r>
            <a:endParaRPr lang="en-GB" sz="4400" b="0" strike="noStrike" spc="-1">
              <a:latin typeface="Arial"/>
            </a:endParaRPr>
          </a:p>
        </p:txBody>
      </p:sp>
      <p:sp>
        <p:nvSpPr>
          <p:cNvPr id="243" name="PlaceHolder 2"/>
          <p:cNvSpPr>
            <a:spLocks noGrp="1"/>
          </p:cNvSpPr>
          <p:nvPr>
            <p:ph/>
          </p:nvPr>
        </p:nvSpPr>
        <p:spPr>
          <a:xfrm>
            <a:off x="818640" y="1866240"/>
            <a:ext cx="3738960" cy="43498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/>
          </a:bodyPr>
          <a:lstStyle/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FFFFFF"/>
                </a:solidFill>
                <a:latin typeface="Verdana"/>
                <a:ea typeface="Verdana"/>
              </a:rPr>
              <a:t>Will it print True or False?</a:t>
            </a:r>
            <a:endParaRPr lang="en-GB" sz="2800" b="0" strike="noStrike" spc="-1">
              <a:latin typeface="Arial"/>
            </a:endParaRPr>
          </a:p>
        </p:txBody>
      </p:sp>
      <p:sp>
        <p:nvSpPr>
          <p:cNvPr id="244" name="Rectangle 5"/>
          <p:cNvSpPr/>
          <p:nvPr/>
        </p:nvSpPr>
        <p:spPr>
          <a:xfrm>
            <a:off x="4870080" y="0"/>
            <a:ext cx="7320240" cy="6856560"/>
          </a:xfrm>
          <a:prstGeom prst="rect">
            <a:avLst/>
          </a:prstGeom>
          <a:solidFill>
            <a:srgbClr val="2642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5" name="Rectangle 4"/>
          <p:cNvSpPr/>
          <p:nvPr/>
        </p:nvSpPr>
        <p:spPr>
          <a:xfrm>
            <a:off x="4955040" y="189720"/>
            <a:ext cx="7126560" cy="6412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marL="1371600">
              <a:lnSpc>
                <a:spcPct val="100000"/>
              </a:lnSpc>
              <a:spcAft>
                <a:spcPts val="601"/>
              </a:spcAft>
            </a:pPr>
            <a:r>
              <a:rPr lang="en-CA" sz="2300" b="0" strike="noStrike" spc="-1">
                <a:solidFill>
                  <a:srgbClr val="FFC000"/>
                </a:solidFill>
                <a:latin typeface="Calibri"/>
                <a:ea typeface="Times New Roman"/>
              </a:rPr>
              <a:t>x = set([“Agatha Christie ", “J.R.R Tolkien"])</a:t>
            </a:r>
            <a:endParaRPr lang="en-GB" sz="2300" b="0" strike="noStrike" spc="-1">
              <a:latin typeface="Arial"/>
            </a:endParaRPr>
          </a:p>
          <a:p>
            <a:pPr marL="1371600">
              <a:lnSpc>
                <a:spcPct val="100000"/>
              </a:lnSpc>
              <a:spcAft>
                <a:spcPts val="601"/>
              </a:spcAft>
            </a:pPr>
            <a:r>
              <a:rPr lang="en-CA" sz="2300" b="0" strike="noStrike" spc="-1">
                <a:solidFill>
                  <a:srgbClr val="FFC000"/>
                </a:solidFill>
                <a:latin typeface="Calibri"/>
                <a:ea typeface="Times New Roman"/>
              </a:rPr>
              <a:t>y = set(["J.R.R Tolkien ", “Virginia Woolf"])</a:t>
            </a:r>
            <a:endParaRPr lang="en-GB" sz="2300" b="0" strike="noStrike" spc="-1">
              <a:latin typeface="Arial"/>
            </a:endParaRPr>
          </a:p>
          <a:p>
            <a:pPr marL="1371600">
              <a:lnSpc>
                <a:spcPct val="100000"/>
              </a:lnSpc>
              <a:spcAft>
                <a:spcPts val="601"/>
              </a:spcAft>
            </a:pPr>
            <a:r>
              <a:rPr lang="en-CA" sz="2300" b="0" strike="noStrike" spc="-1">
                <a:solidFill>
                  <a:srgbClr val="FFC000"/>
                </a:solidFill>
                <a:latin typeface="Calibri"/>
                <a:ea typeface="Times New Roman"/>
              </a:rPr>
              <a:t>z = set([" J.R.R Tolkien "])</a:t>
            </a:r>
            <a:endParaRPr lang="en-GB" sz="2300" b="0" strike="noStrike" spc="-1">
              <a:latin typeface="Arial"/>
            </a:endParaRPr>
          </a:p>
          <a:p>
            <a:pPr marL="1371600">
              <a:lnSpc>
                <a:spcPct val="100000"/>
              </a:lnSpc>
              <a:spcAft>
                <a:spcPts val="601"/>
              </a:spcAft>
            </a:pPr>
            <a:endParaRPr lang="en-GB" sz="2300" b="0" strike="noStrike" spc="-1">
              <a:latin typeface="Arial"/>
            </a:endParaRPr>
          </a:p>
          <a:p>
            <a:pPr marL="1371600">
              <a:lnSpc>
                <a:spcPct val="100000"/>
              </a:lnSpc>
              <a:spcAft>
                <a:spcPts val="601"/>
              </a:spcAft>
            </a:pPr>
            <a:r>
              <a:rPr lang="en-CA" sz="2300" b="1" strike="noStrike" spc="-1">
                <a:solidFill>
                  <a:srgbClr val="FFC000"/>
                </a:solidFill>
                <a:latin typeface="Calibri"/>
                <a:ea typeface="Times New Roman"/>
              </a:rPr>
              <a:t>issubset1 = x.</a:t>
            </a:r>
            <a:r>
              <a:rPr lang="en-CA" sz="2300" b="0" strike="noStrike" spc="-1">
                <a:solidFill>
                  <a:srgbClr val="FFC000"/>
                </a:solidFill>
                <a:latin typeface="Calibri"/>
                <a:ea typeface="Times New Roman"/>
              </a:rPr>
              <a:t>issubset</a:t>
            </a:r>
            <a:r>
              <a:rPr lang="en-CA" sz="2300" b="1" strike="noStrike" spc="-1">
                <a:solidFill>
                  <a:srgbClr val="FFC000"/>
                </a:solidFill>
                <a:latin typeface="Calibri"/>
                <a:ea typeface="Times New Roman"/>
              </a:rPr>
              <a:t>(y)</a:t>
            </a:r>
            <a:endParaRPr lang="en-GB" sz="2300" b="0" strike="noStrike" spc="-1">
              <a:latin typeface="Arial"/>
            </a:endParaRPr>
          </a:p>
          <a:p>
            <a:pPr marL="1371600">
              <a:lnSpc>
                <a:spcPct val="100000"/>
              </a:lnSpc>
              <a:spcAft>
                <a:spcPts val="601"/>
              </a:spcAft>
            </a:pPr>
            <a:r>
              <a:rPr lang="en-CA" sz="2300" b="0" strike="noStrike" spc="-1">
                <a:solidFill>
                  <a:srgbClr val="FFC000"/>
                </a:solidFill>
                <a:latin typeface="Calibri"/>
                <a:ea typeface="Times New Roman"/>
              </a:rPr>
              <a:t>print(issubset1)</a:t>
            </a:r>
            <a:endParaRPr lang="en-GB" sz="2300" b="0" strike="noStrike" spc="-1">
              <a:latin typeface="Arial"/>
            </a:endParaRPr>
          </a:p>
          <a:p>
            <a:pPr marL="1371600">
              <a:lnSpc>
                <a:spcPct val="100000"/>
              </a:lnSpc>
              <a:spcAft>
                <a:spcPts val="601"/>
              </a:spcAft>
            </a:pPr>
            <a:endParaRPr lang="en-GB" sz="2300" b="0" strike="noStrike" spc="-1">
              <a:latin typeface="Arial"/>
            </a:endParaRPr>
          </a:p>
          <a:p>
            <a:pPr marL="1371600">
              <a:lnSpc>
                <a:spcPct val="100000"/>
              </a:lnSpc>
              <a:spcAft>
                <a:spcPts val="601"/>
              </a:spcAft>
            </a:pPr>
            <a:r>
              <a:rPr lang="en-CA" sz="2300" b="1" strike="noStrike" spc="-1">
                <a:solidFill>
                  <a:srgbClr val="FFC000"/>
                </a:solidFill>
                <a:latin typeface="Calibri"/>
                <a:ea typeface="Times New Roman"/>
              </a:rPr>
              <a:t>issuperset2 = y. issuperset(x)</a:t>
            </a:r>
            <a:endParaRPr lang="en-GB" sz="2300" b="0" strike="noStrike" spc="-1">
              <a:latin typeface="Arial"/>
            </a:endParaRPr>
          </a:p>
          <a:p>
            <a:pPr marL="1371600">
              <a:lnSpc>
                <a:spcPct val="100000"/>
              </a:lnSpc>
              <a:spcAft>
                <a:spcPts val="601"/>
              </a:spcAft>
            </a:pPr>
            <a:r>
              <a:rPr lang="en-CA" sz="2300" b="0" strike="noStrike" spc="-1">
                <a:solidFill>
                  <a:srgbClr val="FFC000"/>
                </a:solidFill>
                <a:latin typeface="Calibri"/>
                <a:ea typeface="Times New Roman"/>
              </a:rPr>
              <a:t>print(issuperset2)</a:t>
            </a:r>
            <a:endParaRPr lang="en-GB" sz="2300" b="0" strike="noStrike" spc="-1">
              <a:latin typeface="Arial"/>
            </a:endParaRPr>
          </a:p>
          <a:p>
            <a:pPr marL="1371600">
              <a:lnSpc>
                <a:spcPct val="100000"/>
              </a:lnSpc>
              <a:spcAft>
                <a:spcPts val="601"/>
              </a:spcAft>
            </a:pPr>
            <a:endParaRPr lang="en-GB" sz="2300" b="0" strike="noStrike" spc="-1">
              <a:latin typeface="Arial"/>
            </a:endParaRPr>
          </a:p>
          <a:p>
            <a:pPr marL="1371600">
              <a:lnSpc>
                <a:spcPct val="100000"/>
              </a:lnSpc>
              <a:spcAft>
                <a:spcPts val="601"/>
              </a:spcAft>
            </a:pPr>
            <a:r>
              <a:rPr lang="en-CA" sz="2300" b="1" strike="noStrike" spc="-1">
                <a:solidFill>
                  <a:srgbClr val="FFC000"/>
                </a:solidFill>
                <a:latin typeface="Calibri"/>
                <a:ea typeface="Times New Roman"/>
              </a:rPr>
              <a:t>issubset3 = z.</a:t>
            </a:r>
            <a:r>
              <a:rPr lang="en-CA" sz="2300" b="0" strike="noStrike" spc="-1">
                <a:solidFill>
                  <a:srgbClr val="FFC000"/>
                </a:solidFill>
                <a:latin typeface="Calibri"/>
                <a:ea typeface="Times New Roman"/>
              </a:rPr>
              <a:t>issubset</a:t>
            </a:r>
            <a:r>
              <a:rPr lang="en-CA" sz="2300" b="1" strike="noStrike" spc="-1">
                <a:solidFill>
                  <a:srgbClr val="FFC000"/>
                </a:solidFill>
                <a:latin typeface="Calibri"/>
                <a:ea typeface="Times New Roman"/>
              </a:rPr>
              <a:t>(y)</a:t>
            </a:r>
            <a:endParaRPr lang="en-GB" sz="2300" b="0" strike="noStrike" spc="-1">
              <a:latin typeface="Arial"/>
            </a:endParaRPr>
          </a:p>
          <a:p>
            <a:pPr marL="1371600">
              <a:lnSpc>
                <a:spcPct val="100000"/>
              </a:lnSpc>
              <a:spcAft>
                <a:spcPts val="601"/>
              </a:spcAft>
            </a:pPr>
            <a:r>
              <a:rPr lang="en-CA" sz="2300" b="0" strike="noStrike" spc="-1">
                <a:solidFill>
                  <a:srgbClr val="FFC000"/>
                </a:solidFill>
                <a:latin typeface="Calibri"/>
                <a:ea typeface="Times New Roman"/>
              </a:rPr>
              <a:t>print(issubset3)</a:t>
            </a:r>
            <a:endParaRPr lang="en-GB" sz="2300" b="0" strike="noStrike" spc="-1">
              <a:latin typeface="Arial"/>
            </a:endParaRPr>
          </a:p>
          <a:p>
            <a:pPr marL="1371600">
              <a:lnSpc>
                <a:spcPct val="100000"/>
              </a:lnSpc>
              <a:spcAft>
                <a:spcPts val="601"/>
              </a:spcAft>
            </a:pPr>
            <a:endParaRPr lang="en-GB" sz="2300" b="0" strike="noStrike" spc="-1">
              <a:latin typeface="Arial"/>
            </a:endParaRPr>
          </a:p>
          <a:p>
            <a:pPr marL="1371600">
              <a:lnSpc>
                <a:spcPct val="100000"/>
              </a:lnSpc>
              <a:spcAft>
                <a:spcPts val="601"/>
              </a:spcAft>
            </a:pPr>
            <a:r>
              <a:rPr lang="en-CA" sz="2300" b="1" strike="noStrike" spc="-1">
                <a:solidFill>
                  <a:srgbClr val="FFC000"/>
                </a:solidFill>
                <a:latin typeface="Calibri"/>
                <a:ea typeface="Times New Roman"/>
              </a:rPr>
              <a:t>issuperset4= y.issuperset(z)</a:t>
            </a:r>
            <a:endParaRPr lang="en-GB" sz="2300" b="0" strike="noStrike" spc="-1">
              <a:latin typeface="Arial"/>
            </a:endParaRPr>
          </a:p>
          <a:p>
            <a:pPr marL="1371600">
              <a:lnSpc>
                <a:spcPct val="100000"/>
              </a:lnSpc>
              <a:spcAft>
                <a:spcPts val="601"/>
              </a:spcAft>
            </a:pPr>
            <a:r>
              <a:rPr lang="en-CA" sz="2300" b="0" strike="noStrike" spc="-1">
                <a:solidFill>
                  <a:srgbClr val="FFC000"/>
                </a:solidFill>
                <a:latin typeface="Calibri"/>
                <a:ea typeface="Times New Roman"/>
              </a:rPr>
              <a:t>print(issuperset4)</a:t>
            </a:r>
            <a:endParaRPr lang="en-GB" sz="2300" b="0" strike="noStrike" spc="-1">
              <a:latin typeface="Arial"/>
            </a:endParaRPr>
          </a:p>
        </p:txBody>
      </p:sp>
      <p:sp>
        <p:nvSpPr>
          <p:cNvPr id="246" name="Rectangle 6"/>
          <p:cNvSpPr/>
          <p:nvPr/>
        </p:nvSpPr>
        <p:spPr>
          <a:xfrm>
            <a:off x="0" y="4392360"/>
            <a:ext cx="2315160" cy="2464200"/>
          </a:xfrm>
          <a:prstGeom prst="rect">
            <a:avLst/>
          </a:prstGeom>
          <a:solidFill>
            <a:srgbClr val="A2A1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47" name="Picture 7" descr="A picture containing text, clock&#10;&#10;Description automatically generated"/>
          <p:cNvPicPr/>
          <p:nvPr/>
        </p:nvPicPr>
        <p:blipFill>
          <a:blip r:embed="rId2"/>
          <a:stretch/>
        </p:blipFill>
        <p:spPr>
          <a:xfrm>
            <a:off x="420120" y="4910400"/>
            <a:ext cx="1475280" cy="142812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/>
          </p:nvPr>
        </p:nvSpPr>
        <p:spPr>
          <a:xfrm>
            <a:off x="838080" y="1825560"/>
            <a:ext cx="5265720" cy="43498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/>
          </a:bodyPr>
          <a:lstStyle/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FFFFFF"/>
                </a:solidFill>
                <a:latin typeface="Verdana"/>
                <a:ea typeface="Verdana"/>
              </a:rPr>
              <a:t>Lecture outcomes: </a:t>
            </a:r>
            <a:endParaRPr lang="en-GB" sz="2800" b="0" strike="noStrike" spc="-1">
              <a:latin typeface="Arial"/>
            </a:endParaRPr>
          </a:p>
          <a:p>
            <a:pPr marL="685800" lvl="1" indent="-2286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FFFFFF"/>
                </a:solidFill>
                <a:latin typeface="Verdana"/>
                <a:ea typeface="Verdana"/>
              </a:rPr>
              <a:t>Tuples and sets</a:t>
            </a:r>
            <a:endParaRPr lang="en-GB" sz="2000" b="0" strike="noStrike" spc="-1">
              <a:latin typeface="Arial"/>
            </a:endParaRPr>
          </a:p>
          <a:p>
            <a:pPr marL="685800" lvl="1" indent="-2286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FFFFFF"/>
                </a:solidFill>
                <a:latin typeface="Verdana"/>
                <a:ea typeface="Verdana"/>
              </a:rPr>
              <a:t>Python packages &amp; Visualizations</a:t>
            </a:r>
            <a:endParaRPr lang="en-GB" sz="2000" b="0" strike="noStrike" spc="-1">
              <a:latin typeface="Arial"/>
            </a:endParaRPr>
          </a:p>
          <a:p>
            <a:pPr marL="685800" lvl="1" indent="-2286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FFFFFF"/>
                </a:solidFill>
                <a:latin typeface="Verdana"/>
                <a:ea typeface="Verdana"/>
              </a:rPr>
              <a:t>Data simulations and random numbers</a:t>
            </a:r>
            <a:endParaRPr lang="en-GB" sz="2000" b="0" strike="noStrike" spc="-1">
              <a:latin typeface="Arial"/>
            </a:endParaRPr>
          </a:p>
          <a:p>
            <a:pPr marL="685800" lvl="1" indent="-2286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FFFFFF"/>
                </a:solidFill>
                <a:latin typeface="Verdana"/>
                <a:ea typeface="Verdana"/>
              </a:rPr>
              <a:t>Visualizations</a:t>
            </a:r>
            <a:endParaRPr lang="en-GB" sz="2000" b="0" strike="noStrike" spc="-1">
              <a:latin typeface="Arial"/>
            </a:endParaRPr>
          </a:p>
        </p:txBody>
      </p:sp>
      <p:sp>
        <p:nvSpPr>
          <p:cNvPr id="134" name="Rectangle 21"/>
          <p:cNvSpPr/>
          <p:nvPr/>
        </p:nvSpPr>
        <p:spPr>
          <a:xfrm>
            <a:off x="6105240" y="0"/>
            <a:ext cx="6085080" cy="6856560"/>
          </a:xfrm>
          <a:prstGeom prst="rect">
            <a:avLst/>
          </a:prstGeom>
          <a:solidFill>
            <a:srgbClr val="6CA3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5" name="PlaceHolder 2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160" cy="13240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indent="0">
              <a:lnSpc>
                <a:spcPct val="90000"/>
              </a:lnSpc>
              <a:buNone/>
            </a:pPr>
            <a:r>
              <a:rPr lang="en-GB" sz="4400" b="0" strike="noStrike" spc="-1" dirty="0">
                <a:solidFill>
                  <a:srgbClr val="FFFFFF"/>
                </a:solidFill>
                <a:latin typeface="Verdana"/>
                <a:ea typeface="Verdana"/>
              </a:rPr>
              <a:t>What will we learn </a:t>
            </a:r>
            <a:r>
              <a:rPr lang="en-GB" sz="4400" b="0" strike="noStrike" spc="-1" dirty="0">
                <a:solidFill>
                  <a:srgbClr val="000000"/>
                </a:solidFill>
                <a:latin typeface="Verdana"/>
                <a:ea typeface="Verdana"/>
              </a:rPr>
              <a:t>today?</a:t>
            </a:r>
            <a:endParaRPr lang="en-GB" sz="4400" b="0" strike="noStrike" spc="-1" dirty="0">
              <a:latin typeface="Arial"/>
            </a:endParaRPr>
          </a:p>
        </p:txBody>
      </p:sp>
      <p:sp>
        <p:nvSpPr>
          <p:cNvPr id="136" name="Content Placeholder 7"/>
          <p:cNvSpPr/>
          <p:nvPr/>
        </p:nvSpPr>
        <p:spPr>
          <a:xfrm>
            <a:off x="6515280" y="1825560"/>
            <a:ext cx="5265720" cy="4349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rmAutofit/>
          </a:bodyPr>
          <a:lstStyle/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FFFFFF"/>
                </a:solidFill>
                <a:latin typeface="Verdana"/>
                <a:ea typeface="Verdana"/>
              </a:rPr>
              <a:t>Lab outcomes: </a:t>
            </a:r>
            <a:endParaRPr lang="en-GB" sz="2800" b="0" strike="noStrike" spc="-1">
              <a:latin typeface="Arial"/>
            </a:endParaRPr>
          </a:p>
          <a:p>
            <a:pPr marL="685800" lvl="1" indent="-2286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FFFFFF"/>
                </a:solidFill>
                <a:latin typeface="Verdana"/>
                <a:ea typeface="Verdana"/>
              </a:rPr>
              <a:t>Data structures use</a:t>
            </a:r>
            <a:endParaRPr lang="en-GB" sz="2400" b="0" strike="noStrike" spc="-1">
              <a:latin typeface="Arial"/>
            </a:endParaRPr>
          </a:p>
          <a:p>
            <a:pPr marL="1143000" lvl="2" indent="-2286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FFFFFF"/>
                </a:solidFill>
                <a:latin typeface="Verdana"/>
                <a:ea typeface="Verdana"/>
              </a:rPr>
              <a:t>Tuples and sets</a:t>
            </a:r>
            <a:endParaRPr lang="en-GB" sz="2000" b="0" strike="noStrike" spc="-1">
              <a:latin typeface="Arial"/>
            </a:endParaRPr>
          </a:p>
          <a:p>
            <a:pPr marL="685800" lvl="1" indent="-2286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FFFFFF"/>
                </a:solidFill>
                <a:latin typeface="Verdana"/>
                <a:ea typeface="Verdana"/>
              </a:rPr>
              <a:t>Simulate data sets</a:t>
            </a:r>
            <a:endParaRPr lang="en-GB" sz="2400" b="0" strike="noStrike" spc="-1">
              <a:latin typeface="Arial"/>
            </a:endParaRPr>
          </a:p>
          <a:p>
            <a:pPr marL="685800" lvl="1" indent="-2286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FFFFFF"/>
                </a:solidFill>
                <a:latin typeface="Verdana"/>
                <a:ea typeface="Verdana"/>
              </a:rPr>
              <a:t>Visualizations</a:t>
            </a:r>
            <a:endParaRPr lang="en-GB" sz="24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499"/>
              </a:spcBef>
            </a:pPr>
            <a:endParaRPr lang="en-GB" sz="2400" b="0" strike="noStrike" spc="-1">
              <a:latin typeface="Arial"/>
            </a:endParaRPr>
          </a:p>
        </p:txBody>
      </p:sp>
      <p:pic>
        <p:nvPicPr>
          <p:cNvPr id="137" name="Picture 3"/>
          <p:cNvPicPr/>
          <p:nvPr/>
        </p:nvPicPr>
        <p:blipFill>
          <a:blip r:embed="rId2"/>
          <a:stretch/>
        </p:blipFill>
        <p:spPr>
          <a:xfrm>
            <a:off x="8775360" y="3926880"/>
            <a:ext cx="3415320" cy="292968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PlaceHolder 1"/>
          <p:cNvSpPr>
            <a:spLocks noGrp="1"/>
          </p:cNvSpPr>
          <p:nvPr>
            <p:ph/>
          </p:nvPr>
        </p:nvSpPr>
        <p:spPr>
          <a:xfrm>
            <a:off x="642240" y="1825560"/>
            <a:ext cx="3770640" cy="43498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/>
          </a:bodyPr>
          <a:lstStyle/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FFFFFF"/>
                </a:solidFill>
                <a:latin typeface="Verdana"/>
                <a:ea typeface="Verdana"/>
              </a:rPr>
              <a:t>The outputs of the print statements are True or False?</a:t>
            </a:r>
            <a:endParaRPr lang="en-GB" sz="2800" b="0" strike="noStrike" spc="-1">
              <a:latin typeface="Arial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en-GB" sz="2800" b="0" strike="noStrike" spc="-1">
              <a:latin typeface="Arial"/>
            </a:endParaRPr>
          </a:p>
        </p:txBody>
      </p:sp>
      <p:sp>
        <p:nvSpPr>
          <p:cNvPr id="249" name="Rectangle 5"/>
          <p:cNvSpPr/>
          <p:nvPr/>
        </p:nvSpPr>
        <p:spPr>
          <a:xfrm>
            <a:off x="4870080" y="0"/>
            <a:ext cx="7320240" cy="6856560"/>
          </a:xfrm>
          <a:prstGeom prst="rect">
            <a:avLst/>
          </a:prstGeom>
          <a:solidFill>
            <a:srgbClr val="2642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0" name="Rectangle 4"/>
          <p:cNvSpPr/>
          <p:nvPr/>
        </p:nvSpPr>
        <p:spPr>
          <a:xfrm>
            <a:off x="4578480" y="189720"/>
            <a:ext cx="7503120" cy="6412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marL="1371600">
              <a:lnSpc>
                <a:spcPct val="100000"/>
              </a:lnSpc>
              <a:spcAft>
                <a:spcPts val="601"/>
              </a:spcAft>
            </a:pPr>
            <a:r>
              <a:rPr lang="en-CA" sz="2300" b="0" strike="noStrike" spc="-1">
                <a:solidFill>
                  <a:srgbClr val="FFC000"/>
                </a:solidFill>
                <a:latin typeface="Calibri"/>
                <a:ea typeface="Times New Roman"/>
              </a:rPr>
              <a:t>x = set([“Agatha Christie ", “J.R.R Tolkien"])</a:t>
            </a:r>
            <a:endParaRPr lang="en-GB" sz="2300" b="0" strike="noStrike" spc="-1">
              <a:latin typeface="Arial"/>
            </a:endParaRPr>
          </a:p>
          <a:p>
            <a:pPr marL="1371600">
              <a:lnSpc>
                <a:spcPct val="100000"/>
              </a:lnSpc>
              <a:spcAft>
                <a:spcPts val="601"/>
              </a:spcAft>
            </a:pPr>
            <a:r>
              <a:rPr lang="en-CA" sz="2300" b="0" strike="noStrike" spc="-1">
                <a:solidFill>
                  <a:srgbClr val="FFC000"/>
                </a:solidFill>
                <a:latin typeface="Calibri"/>
                <a:ea typeface="Times New Roman"/>
              </a:rPr>
              <a:t>y = set(["J.R.R Tolkien ", “Virginia Woolf"])</a:t>
            </a:r>
            <a:endParaRPr lang="en-GB" sz="2300" b="0" strike="noStrike" spc="-1">
              <a:latin typeface="Arial"/>
            </a:endParaRPr>
          </a:p>
          <a:p>
            <a:pPr marL="1371600">
              <a:lnSpc>
                <a:spcPct val="100000"/>
              </a:lnSpc>
              <a:spcAft>
                <a:spcPts val="601"/>
              </a:spcAft>
            </a:pPr>
            <a:r>
              <a:rPr lang="en-CA" sz="2300" b="0" strike="noStrike" spc="-1">
                <a:solidFill>
                  <a:srgbClr val="FFC000"/>
                </a:solidFill>
                <a:latin typeface="Calibri"/>
                <a:ea typeface="Times New Roman"/>
              </a:rPr>
              <a:t>z = set([" J.R.R Tolkien "])</a:t>
            </a:r>
            <a:endParaRPr lang="en-GB" sz="2300" b="0" strike="noStrike" spc="-1">
              <a:latin typeface="Arial"/>
            </a:endParaRPr>
          </a:p>
          <a:p>
            <a:pPr marL="1371600">
              <a:lnSpc>
                <a:spcPct val="100000"/>
              </a:lnSpc>
              <a:spcAft>
                <a:spcPts val="601"/>
              </a:spcAft>
            </a:pPr>
            <a:endParaRPr lang="en-GB" sz="2300" b="0" strike="noStrike" spc="-1">
              <a:latin typeface="Arial"/>
            </a:endParaRPr>
          </a:p>
          <a:p>
            <a:pPr marL="1371600">
              <a:lnSpc>
                <a:spcPct val="100000"/>
              </a:lnSpc>
              <a:spcAft>
                <a:spcPts val="601"/>
              </a:spcAft>
            </a:pPr>
            <a:r>
              <a:rPr lang="en-CA" sz="2300" b="1" strike="noStrike" spc="-1">
                <a:solidFill>
                  <a:srgbClr val="FFC000"/>
                </a:solidFill>
                <a:latin typeface="Calibri"/>
                <a:ea typeface="Times New Roman"/>
              </a:rPr>
              <a:t>issubset1 = x &lt;= y</a:t>
            </a:r>
            <a:endParaRPr lang="en-GB" sz="2300" b="0" strike="noStrike" spc="-1">
              <a:latin typeface="Arial"/>
            </a:endParaRPr>
          </a:p>
          <a:p>
            <a:pPr marL="1371600">
              <a:lnSpc>
                <a:spcPct val="100000"/>
              </a:lnSpc>
              <a:spcAft>
                <a:spcPts val="601"/>
              </a:spcAft>
            </a:pPr>
            <a:r>
              <a:rPr lang="en-CA" sz="2300" b="0" strike="noStrike" spc="-1">
                <a:solidFill>
                  <a:srgbClr val="FFC000"/>
                </a:solidFill>
                <a:latin typeface="Calibri"/>
                <a:ea typeface="Times New Roman"/>
              </a:rPr>
              <a:t>print(issubset1) </a:t>
            </a:r>
            <a:r>
              <a:rPr lang="en-CA" sz="2300" b="0" strike="noStrike" spc="-1">
                <a:solidFill>
                  <a:srgbClr val="FF0000"/>
                </a:solidFill>
                <a:latin typeface="Calibri"/>
                <a:ea typeface="Times New Roman"/>
              </a:rPr>
              <a:t># This will print False</a:t>
            </a:r>
            <a:endParaRPr lang="en-GB" sz="2300" b="0" strike="noStrike" spc="-1">
              <a:latin typeface="Arial"/>
            </a:endParaRPr>
          </a:p>
          <a:p>
            <a:pPr marL="1371600">
              <a:lnSpc>
                <a:spcPct val="100000"/>
              </a:lnSpc>
              <a:spcAft>
                <a:spcPts val="601"/>
              </a:spcAft>
            </a:pPr>
            <a:endParaRPr lang="en-GB" sz="2300" b="0" strike="noStrike" spc="-1">
              <a:latin typeface="Arial"/>
            </a:endParaRPr>
          </a:p>
          <a:p>
            <a:pPr marL="1371600">
              <a:lnSpc>
                <a:spcPct val="100000"/>
              </a:lnSpc>
              <a:spcAft>
                <a:spcPts val="601"/>
              </a:spcAft>
            </a:pPr>
            <a:r>
              <a:rPr lang="en-CA" sz="2300" b="1" strike="noStrike" spc="-1">
                <a:solidFill>
                  <a:srgbClr val="FFC000"/>
                </a:solidFill>
                <a:latin typeface="Calibri"/>
                <a:ea typeface="Times New Roman"/>
              </a:rPr>
              <a:t>issuperset2 = x &gt;= y</a:t>
            </a:r>
            <a:endParaRPr lang="en-GB" sz="2300" b="0" strike="noStrike" spc="-1">
              <a:latin typeface="Arial"/>
            </a:endParaRPr>
          </a:p>
          <a:p>
            <a:pPr marL="1371600">
              <a:lnSpc>
                <a:spcPct val="100000"/>
              </a:lnSpc>
              <a:spcAft>
                <a:spcPts val="601"/>
              </a:spcAft>
            </a:pPr>
            <a:r>
              <a:rPr lang="en-CA" sz="2300" b="0" strike="noStrike" spc="-1">
                <a:solidFill>
                  <a:srgbClr val="FFC000"/>
                </a:solidFill>
                <a:latin typeface="Calibri"/>
                <a:ea typeface="Times New Roman"/>
              </a:rPr>
              <a:t>print(issuperset2) </a:t>
            </a:r>
            <a:r>
              <a:rPr lang="en-CA" sz="2300" b="0" strike="noStrike" spc="-1">
                <a:solidFill>
                  <a:srgbClr val="FF0000"/>
                </a:solidFill>
                <a:latin typeface="Calibri"/>
                <a:ea typeface="Times New Roman"/>
              </a:rPr>
              <a:t># This will print False</a:t>
            </a:r>
            <a:endParaRPr lang="en-GB" sz="2300" b="0" strike="noStrike" spc="-1">
              <a:latin typeface="Arial"/>
            </a:endParaRPr>
          </a:p>
          <a:p>
            <a:pPr marL="1371600">
              <a:lnSpc>
                <a:spcPct val="100000"/>
              </a:lnSpc>
              <a:spcAft>
                <a:spcPts val="601"/>
              </a:spcAft>
            </a:pPr>
            <a:endParaRPr lang="en-GB" sz="2300" b="0" strike="noStrike" spc="-1">
              <a:latin typeface="Arial"/>
            </a:endParaRPr>
          </a:p>
          <a:p>
            <a:pPr marL="1371600">
              <a:lnSpc>
                <a:spcPct val="100000"/>
              </a:lnSpc>
              <a:spcAft>
                <a:spcPts val="601"/>
              </a:spcAft>
            </a:pPr>
            <a:r>
              <a:rPr lang="en-CA" sz="2300" b="1" strike="noStrike" spc="-1">
                <a:solidFill>
                  <a:srgbClr val="FFC000"/>
                </a:solidFill>
                <a:latin typeface="Calibri"/>
                <a:ea typeface="Times New Roman"/>
              </a:rPr>
              <a:t>issubset3 = z &lt;= y</a:t>
            </a:r>
            <a:endParaRPr lang="en-GB" sz="2300" b="0" strike="noStrike" spc="-1">
              <a:latin typeface="Arial"/>
            </a:endParaRPr>
          </a:p>
          <a:p>
            <a:pPr marL="1371600">
              <a:lnSpc>
                <a:spcPct val="100000"/>
              </a:lnSpc>
              <a:spcAft>
                <a:spcPts val="601"/>
              </a:spcAft>
            </a:pPr>
            <a:r>
              <a:rPr lang="en-CA" sz="2300" b="0" strike="noStrike" spc="-1">
                <a:solidFill>
                  <a:srgbClr val="FFC000"/>
                </a:solidFill>
                <a:latin typeface="Calibri"/>
                <a:ea typeface="Times New Roman"/>
              </a:rPr>
              <a:t>print(issubset3) </a:t>
            </a:r>
            <a:r>
              <a:rPr lang="en-CA" sz="2300" b="0" strike="noStrike" spc="-1">
                <a:solidFill>
                  <a:srgbClr val="FF0000"/>
                </a:solidFill>
                <a:latin typeface="Calibri"/>
                <a:ea typeface="Times New Roman"/>
              </a:rPr>
              <a:t># This will print True</a:t>
            </a:r>
            <a:endParaRPr lang="en-GB" sz="2300" b="0" strike="noStrike" spc="-1">
              <a:latin typeface="Arial"/>
            </a:endParaRPr>
          </a:p>
          <a:p>
            <a:pPr marL="1371600">
              <a:lnSpc>
                <a:spcPct val="100000"/>
              </a:lnSpc>
              <a:spcAft>
                <a:spcPts val="601"/>
              </a:spcAft>
            </a:pPr>
            <a:endParaRPr lang="en-GB" sz="2300" b="0" strike="noStrike" spc="-1">
              <a:latin typeface="Arial"/>
            </a:endParaRPr>
          </a:p>
          <a:p>
            <a:pPr marL="1371600">
              <a:lnSpc>
                <a:spcPct val="100000"/>
              </a:lnSpc>
              <a:spcAft>
                <a:spcPts val="601"/>
              </a:spcAft>
            </a:pPr>
            <a:r>
              <a:rPr lang="en-CA" sz="2300" b="1" strike="noStrike" spc="-1">
                <a:solidFill>
                  <a:srgbClr val="FFC000"/>
                </a:solidFill>
                <a:latin typeface="Calibri"/>
                <a:ea typeface="Times New Roman"/>
              </a:rPr>
              <a:t>issuperset4 = y &gt;= z</a:t>
            </a:r>
            <a:endParaRPr lang="en-GB" sz="2300" b="0" strike="noStrike" spc="-1">
              <a:latin typeface="Arial"/>
            </a:endParaRPr>
          </a:p>
          <a:p>
            <a:pPr marL="1371600">
              <a:lnSpc>
                <a:spcPct val="100000"/>
              </a:lnSpc>
              <a:spcAft>
                <a:spcPts val="601"/>
              </a:spcAft>
            </a:pPr>
            <a:r>
              <a:rPr lang="en-CA" sz="2300" b="0" strike="noStrike" spc="-1">
                <a:solidFill>
                  <a:srgbClr val="FFC000"/>
                </a:solidFill>
                <a:latin typeface="Calibri"/>
                <a:ea typeface="Times New Roman"/>
              </a:rPr>
              <a:t>print(issuperset4) </a:t>
            </a:r>
            <a:r>
              <a:rPr lang="en-CA" sz="2300" b="0" strike="noStrike" spc="-1">
                <a:solidFill>
                  <a:srgbClr val="FF0000"/>
                </a:solidFill>
                <a:latin typeface="Calibri"/>
                <a:ea typeface="Times New Roman"/>
              </a:rPr>
              <a:t># This will print True</a:t>
            </a:r>
            <a:endParaRPr lang="en-GB" sz="2300" b="0" strike="noStrike" spc="-1">
              <a:latin typeface="Arial"/>
            </a:endParaRPr>
          </a:p>
        </p:txBody>
      </p:sp>
      <p:sp>
        <p:nvSpPr>
          <p:cNvPr id="251" name="PlaceHolder 2"/>
          <p:cNvSpPr>
            <a:spLocks noGrp="1"/>
          </p:cNvSpPr>
          <p:nvPr>
            <p:ph type="title"/>
          </p:nvPr>
        </p:nvSpPr>
        <p:spPr>
          <a:xfrm>
            <a:off x="370080" y="218880"/>
            <a:ext cx="10514160" cy="13240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indent="0">
              <a:lnSpc>
                <a:spcPct val="90000"/>
              </a:lnSpc>
              <a:buNone/>
            </a:pPr>
            <a:r>
              <a:rPr lang="en-US" sz="4400" b="0" strike="noStrike" spc="-1">
                <a:solidFill>
                  <a:srgbClr val="FFFFFF"/>
                </a:solidFill>
                <a:latin typeface="Verdana"/>
                <a:ea typeface="Verdana"/>
              </a:rPr>
              <a:t>Quiz 3 Solutions!</a:t>
            </a:r>
            <a:endParaRPr lang="en-GB" sz="44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160" cy="13240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indent="0">
              <a:lnSpc>
                <a:spcPct val="90000"/>
              </a:lnSpc>
              <a:buNone/>
            </a:pPr>
            <a:r>
              <a:rPr lang="en-US" sz="4400" b="0" strike="noStrike" spc="-1" dirty="0">
                <a:solidFill>
                  <a:srgbClr val="FFFFFF"/>
                </a:solidFill>
                <a:latin typeface="Verdana"/>
                <a:ea typeface="Verdana"/>
              </a:rPr>
              <a:t>More Python </a:t>
            </a:r>
            <a:r>
              <a:rPr lang="en-US" spc="-1" dirty="0">
                <a:solidFill>
                  <a:srgbClr val="FFFFFF"/>
                </a:solidFill>
                <a:latin typeface="Verdana"/>
                <a:ea typeface="Verdana"/>
              </a:rPr>
              <a:t>d</a:t>
            </a:r>
            <a:r>
              <a:rPr lang="en-US" sz="4400" b="0" strike="noStrike" spc="-1" dirty="0">
                <a:solidFill>
                  <a:srgbClr val="FFFFFF"/>
                </a:solidFill>
                <a:latin typeface="Verdana"/>
                <a:ea typeface="Verdana"/>
              </a:rPr>
              <a:t>ata structures</a:t>
            </a:r>
            <a:endParaRPr lang="en-GB" sz="4400" b="0" strike="noStrike" spc="-1" dirty="0">
              <a:latin typeface="Arial"/>
            </a:endParaRPr>
          </a:p>
        </p:txBody>
      </p:sp>
      <p:sp>
        <p:nvSpPr>
          <p:cNvPr id="253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4160" cy="43498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FFFFFF"/>
                </a:solidFill>
                <a:latin typeface="Verdana"/>
                <a:ea typeface="Verdana"/>
              </a:rPr>
              <a:t>Tuples:</a:t>
            </a:r>
            <a:endParaRPr lang="en-GB" sz="2800" b="0" strike="noStrike" spc="-1">
              <a:latin typeface="Arial"/>
            </a:endParaRPr>
          </a:p>
          <a:p>
            <a:pPr marL="685800" lvl="1" indent="-2286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FFFFFF"/>
                </a:solidFill>
                <a:latin typeface="Verdana"/>
                <a:ea typeface="Verdana"/>
              </a:rPr>
              <a:t>A data structure very similar to the </a:t>
            </a:r>
            <a:r>
              <a:rPr lang="en-US" sz="2400" b="1" strike="noStrike" spc="-1">
                <a:solidFill>
                  <a:srgbClr val="FFFFFF"/>
                </a:solidFill>
                <a:latin typeface="Verdana"/>
                <a:ea typeface="Verdana"/>
              </a:rPr>
              <a:t>list</a:t>
            </a:r>
            <a:r>
              <a:rPr lang="en-US" sz="2400" b="0" strike="noStrike" spc="-1">
                <a:solidFill>
                  <a:srgbClr val="FFFFFF"/>
                </a:solidFill>
                <a:latin typeface="Verdana"/>
                <a:ea typeface="Verdana"/>
              </a:rPr>
              <a:t> data structure. </a:t>
            </a:r>
            <a:endParaRPr lang="en-GB" sz="2400" b="0" strike="noStrike" spc="-1">
              <a:latin typeface="Arial"/>
            </a:endParaRPr>
          </a:p>
          <a:p>
            <a:pPr marL="685800" lvl="1" indent="-2286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FFFFFF"/>
                </a:solidFill>
                <a:latin typeface="Verdana"/>
                <a:ea typeface="Verdana"/>
              </a:rPr>
              <a:t>The main difference being that tuple manipulation are faster than list because tuples are </a:t>
            </a:r>
            <a:endParaRPr lang="en-GB" sz="2400" b="0" strike="noStrike" spc="-1">
              <a:latin typeface="Arial"/>
            </a:endParaRPr>
          </a:p>
          <a:p>
            <a:pPr marL="1143000" lvl="2" indent="-228600">
              <a:lnSpc>
                <a:spcPct val="90000"/>
              </a:lnSpc>
              <a:spcBef>
                <a:spcPts val="499"/>
              </a:spcBef>
              <a:buClr>
                <a:srgbClr val="FFC000"/>
              </a:buClr>
              <a:buFont typeface="Arial"/>
              <a:buChar char="•"/>
            </a:pPr>
            <a:r>
              <a:rPr lang="en-US" sz="2400" b="1" strike="noStrike" spc="-1">
                <a:solidFill>
                  <a:srgbClr val="FFC000"/>
                </a:solidFill>
                <a:latin typeface="Verdana"/>
                <a:ea typeface="Verdana"/>
              </a:rPr>
              <a:t>IMMUTABLE</a:t>
            </a:r>
            <a:r>
              <a:rPr lang="en-CA" sz="2000" b="0" strike="noStrike" spc="-1">
                <a:solidFill>
                  <a:srgbClr val="FFFFFF"/>
                </a:solidFill>
                <a:latin typeface="Verdana"/>
                <a:ea typeface="Verdana"/>
              </a:rPr>
              <a:t> </a:t>
            </a:r>
            <a:endParaRPr lang="en-GB" sz="2000" b="0" strike="noStrike" spc="-1">
              <a:latin typeface="Arial"/>
            </a:endParaRPr>
          </a:p>
        </p:txBody>
      </p:sp>
      <p:sp>
        <p:nvSpPr>
          <p:cNvPr id="254" name="Rectangle 3"/>
          <p:cNvSpPr/>
          <p:nvPr/>
        </p:nvSpPr>
        <p:spPr>
          <a:xfrm>
            <a:off x="0" y="4100760"/>
            <a:ext cx="12190680" cy="1461240"/>
          </a:xfrm>
          <a:prstGeom prst="rect">
            <a:avLst/>
          </a:prstGeom>
          <a:solidFill>
            <a:srgbClr val="4C4C4C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marL="1371600">
              <a:lnSpc>
                <a:spcPct val="100000"/>
              </a:lnSpc>
            </a:pPr>
            <a:endParaRPr lang="en-GB" sz="1800" b="0" strike="noStrike" spc="-1">
              <a:latin typeface="Arial"/>
            </a:endParaRPr>
          </a:p>
          <a:p>
            <a:pPr marL="1371600">
              <a:lnSpc>
                <a:spcPct val="100000"/>
              </a:lnSpc>
            </a:pPr>
            <a:r>
              <a:rPr lang="en-CA" sz="2400" b="0" strike="noStrike" spc="-1">
                <a:solidFill>
                  <a:srgbClr val="FFC000"/>
                </a:solidFill>
                <a:latin typeface="Calibri"/>
                <a:ea typeface="Times New Roman"/>
              </a:rPr>
              <a:t>mytuple = (10, 20, 30)</a:t>
            </a:r>
            <a:endParaRPr lang="en-GB" sz="2400" b="0" strike="noStrike" spc="-1">
              <a:latin typeface="Arial"/>
            </a:endParaRPr>
          </a:p>
          <a:p>
            <a:pPr marL="1371600">
              <a:lnSpc>
                <a:spcPct val="100000"/>
              </a:lnSpc>
            </a:pPr>
            <a:r>
              <a:rPr lang="en-CA" sz="2400" b="0" strike="noStrike" spc="-1">
                <a:solidFill>
                  <a:srgbClr val="FFC000"/>
                </a:solidFill>
                <a:latin typeface="Calibri"/>
                <a:ea typeface="Times New Roman"/>
              </a:rPr>
              <a:t>mytuple[0] </a:t>
            </a:r>
            <a:endParaRPr lang="en-GB" sz="2400" b="0" strike="noStrike" spc="-1">
              <a:latin typeface="Arial"/>
            </a:endParaRPr>
          </a:p>
          <a:p>
            <a:pPr marL="1371600">
              <a:lnSpc>
                <a:spcPct val="100000"/>
              </a:lnSpc>
            </a:pPr>
            <a:endParaRPr lang="en-GB" sz="2400" b="0" strike="noStrike" spc="-1">
              <a:latin typeface="Arial"/>
            </a:endParaRPr>
          </a:p>
        </p:txBody>
      </p:sp>
      <p:sp>
        <p:nvSpPr>
          <p:cNvPr id="255" name="Rectangle 4"/>
          <p:cNvSpPr/>
          <p:nvPr/>
        </p:nvSpPr>
        <p:spPr>
          <a:xfrm>
            <a:off x="0" y="5657760"/>
            <a:ext cx="12190680" cy="1186920"/>
          </a:xfrm>
          <a:prstGeom prst="rect">
            <a:avLst/>
          </a:prstGeom>
          <a:solidFill>
            <a:schemeClr val="tx1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marL="1371600">
              <a:lnSpc>
                <a:spcPct val="100000"/>
              </a:lnSpc>
            </a:pPr>
            <a:r>
              <a:rPr lang="en-CA" sz="2400" b="0" strike="noStrike" spc="-1" dirty="0">
                <a:solidFill>
                  <a:srgbClr val="FFC000"/>
                </a:solidFill>
                <a:latin typeface="Calibri"/>
                <a:ea typeface="Times New Roman"/>
              </a:rPr>
              <a:t>#Will print</a:t>
            </a:r>
            <a:endParaRPr lang="en-GB" sz="2400" b="0" strike="noStrike" spc="-1" dirty="0">
              <a:latin typeface="Arial"/>
            </a:endParaRPr>
          </a:p>
          <a:p>
            <a:pPr marL="1371600">
              <a:lnSpc>
                <a:spcPct val="100000"/>
              </a:lnSpc>
            </a:pPr>
            <a:r>
              <a:rPr lang="en-CA" sz="2400" b="0" strike="noStrike" spc="-1" dirty="0" err="1">
                <a:solidFill>
                  <a:srgbClr val="FFC000"/>
                </a:solidFill>
                <a:latin typeface="Calibri"/>
                <a:ea typeface="Times New Roman"/>
              </a:rPr>
              <a:t>mytuple</a:t>
            </a:r>
            <a:r>
              <a:rPr lang="en-CA" sz="2400" b="0" strike="noStrike" spc="-1" dirty="0">
                <a:solidFill>
                  <a:srgbClr val="FFC000"/>
                </a:solidFill>
                <a:latin typeface="Calibri"/>
                <a:ea typeface="Times New Roman"/>
              </a:rPr>
              <a:t> = (10, 20, 30)</a:t>
            </a:r>
            <a:endParaRPr lang="en-GB" sz="2400" b="0" strike="noStrike" spc="-1" dirty="0">
              <a:latin typeface="Arial"/>
            </a:endParaRPr>
          </a:p>
          <a:p>
            <a:pPr marL="1371600">
              <a:lnSpc>
                <a:spcPct val="100000"/>
              </a:lnSpc>
            </a:pPr>
            <a:endParaRPr lang="en-GB" sz="24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1000"/>
                                        <p:tgtEl>
                                          <p:spTgt spid="2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8" dur="1000" fill="hold"/>
                                        <p:tgtEl>
                                          <p:spTgt spid="2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9" dur="1000" fill="hold"/>
                                        <p:tgtEl>
                                          <p:spTgt spid="2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2" dur="1000"/>
                                        <p:tgtEl>
                                          <p:spTgt spid="2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3" dur="1000" fill="hold"/>
                                        <p:tgtEl>
                                          <p:spTgt spid="2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4" dur="1000" fill="hold"/>
                                        <p:tgtEl>
                                          <p:spTgt spid="2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9" dur="1000"/>
                                        <p:tgtEl>
                                          <p:spTgt spid="2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0" dur="1000" fill="hold"/>
                                        <p:tgtEl>
                                          <p:spTgt spid="2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1" dur="1000" fill="hold"/>
                                        <p:tgtEl>
                                          <p:spTgt spid="2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4" dur="1000"/>
                                        <p:tgtEl>
                                          <p:spTgt spid="25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5" dur="1000" fill="hold"/>
                                        <p:tgtEl>
                                          <p:spTgt spid="25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6" dur="1000" fill="hold"/>
                                        <p:tgtEl>
                                          <p:spTgt spid="25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31" dur="1000"/>
                                        <p:tgtEl>
                                          <p:spTgt spid="2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32" dur="1000" fill="hold"/>
                                        <p:tgtEl>
                                          <p:spTgt spid="2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3" dur="1000" fill="hold"/>
                                        <p:tgtEl>
                                          <p:spTgt spid="2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36" dur="1000"/>
                                        <p:tgtEl>
                                          <p:spTgt spid="2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37" dur="1000" fill="hold"/>
                                        <p:tgtEl>
                                          <p:spTgt spid="2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8" dur="1000" fill="hold"/>
                                        <p:tgtEl>
                                          <p:spTgt spid="2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43" dur="1000"/>
                                        <p:tgtEl>
                                          <p:spTgt spid="2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44" dur="1000" fill="hold"/>
                                        <p:tgtEl>
                                          <p:spTgt spid="2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5" dur="1000" fill="hold"/>
                                        <p:tgtEl>
                                          <p:spTgt spid="2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48" dur="1000"/>
                                        <p:tgtEl>
                                          <p:spTgt spid="2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49" dur="1000" fill="hold"/>
                                        <p:tgtEl>
                                          <p:spTgt spid="2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0" dur="1000" fill="hold"/>
                                        <p:tgtEl>
                                          <p:spTgt spid="2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PlaceHolder 1"/>
          <p:cNvSpPr>
            <a:spLocks noGrp="1"/>
          </p:cNvSpPr>
          <p:nvPr>
            <p:ph type="title"/>
          </p:nvPr>
        </p:nvSpPr>
        <p:spPr>
          <a:xfrm>
            <a:off x="838080" y="-720"/>
            <a:ext cx="10514160" cy="1324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lnSpc>
                <a:spcPct val="90000"/>
              </a:lnSpc>
              <a:buNone/>
            </a:pPr>
            <a:r>
              <a:rPr lang="en-US" sz="4400" b="0" strike="noStrike" spc="-1">
                <a:solidFill>
                  <a:srgbClr val="FFFFFF"/>
                </a:solidFill>
                <a:latin typeface="Verdana"/>
                <a:ea typeface="Verdana"/>
              </a:rPr>
              <a:t>Tuples</a:t>
            </a:r>
            <a:endParaRPr lang="en-GB" sz="4400" b="0" strike="noStrike" spc="-1">
              <a:latin typeface="Arial"/>
            </a:endParaRPr>
          </a:p>
        </p:txBody>
      </p:sp>
      <p:sp>
        <p:nvSpPr>
          <p:cNvPr id="257" name="PlaceHolder 2"/>
          <p:cNvSpPr>
            <a:spLocks noGrp="1"/>
          </p:cNvSpPr>
          <p:nvPr>
            <p:ph/>
          </p:nvPr>
        </p:nvSpPr>
        <p:spPr>
          <a:xfrm>
            <a:off x="838080" y="1324800"/>
            <a:ext cx="5528520" cy="3107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lang="en-CA" sz="2800" b="0" strike="noStrike" spc="-1">
                <a:solidFill>
                  <a:srgbClr val="FFFFFF"/>
                </a:solidFill>
                <a:latin typeface="Verdana"/>
                <a:ea typeface="Verdana"/>
              </a:rPr>
              <a:t>Tuples are optimised!</a:t>
            </a:r>
            <a:endParaRPr lang="en-GB" sz="2800" b="0" strike="noStrike" spc="-1">
              <a:latin typeface="Arial"/>
            </a:endParaRPr>
          </a:p>
          <a:p>
            <a:pPr marL="685800" lvl="1" indent="-2286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lang="en-CA" sz="2400" b="0" strike="noStrike" spc="-1">
                <a:solidFill>
                  <a:srgbClr val="FFFFFF"/>
                </a:solidFill>
                <a:latin typeface="Verdana"/>
                <a:ea typeface="Verdana"/>
              </a:rPr>
              <a:t>This makes them very simple. </a:t>
            </a:r>
            <a:endParaRPr lang="en-GB" sz="2400" b="0" strike="noStrike" spc="-1">
              <a:latin typeface="Arial"/>
            </a:endParaRPr>
          </a:p>
          <a:p>
            <a:pPr marL="685800" lvl="1" indent="-2286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lang="en-CA" sz="2400" b="0" strike="noStrike" spc="-1">
                <a:solidFill>
                  <a:srgbClr val="FFFFFF"/>
                </a:solidFill>
                <a:latin typeface="Verdana"/>
                <a:ea typeface="Verdana"/>
              </a:rPr>
              <a:t>There are two functions available only:</a:t>
            </a:r>
            <a:endParaRPr lang="en-GB" sz="2400" b="0" strike="noStrike" spc="-1">
              <a:latin typeface="Arial"/>
            </a:endParaRPr>
          </a:p>
          <a:p>
            <a:pPr marL="1143000" lvl="2" indent="-2286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lang="en-US" sz="2000" b="1" i="1" strike="noStrike" spc="-1">
                <a:solidFill>
                  <a:srgbClr val="FFFFFF"/>
                </a:solidFill>
                <a:latin typeface="Verdana"/>
                <a:ea typeface="Verdana"/>
              </a:rPr>
              <a:t>index</a:t>
            </a:r>
            <a:r>
              <a:rPr lang="en-US" sz="2000" b="0" i="1" strike="noStrike" spc="-1">
                <a:solidFill>
                  <a:srgbClr val="FFFFFF"/>
                </a:solidFill>
                <a:latin typeface="Verdana"/>
                <a:ea typeface="Verdana"/>
              </a:rPr>
              <a:t>, to find the occurrence of a value</a:t>
            </a:r>
            <a:endParaRPr lang="en-GB" sz="2000" b="0" strike="noStrike" spc="-1">
              <a:latin typeface="Arial"/>
            </a:endParaRPr>
          </a:p>
          <a:p>
            <a:pPr marL="1143000" lvl="2" indent="-2286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lang="en-US" sz="2000" b="1" i="1" strike="noStrike" spc="-1">
                <a:solidFill>
                  <a:srgbClr val="FFFFFF"/>
                </a:solidFill>
                <a:latin typeface="Verdana"/>
                <a:ea typeface="Verdana"/>
              </a:rPr>
              <a:t>count, </a:t>
            </a:r>
            <a:r>
              <a:rPr lang="en-US" sz="2000" b="0" i="1" strike="noStrike" spc="-1">
                <a:solidFill>
                  <a:srgbClr val="FFFFFF"/>
                </a:solidFill>
                <a:latin typeface="Verdana"/>
                <a:ea typeface="Verdana"/>
              </a:rPr>
              <a:t>to count the number of occurrences of a value</a:t>
            </a:r>
            <a:endParaRPr lang="en-GB" sz="2000" b="0" strike="noStrike" spc="-1">
              <a:latin typeface="Arial"/>
            </a:endParaRPr>
          </a:p>
        </p:txBody>
      </p:sp>
      <p:sp>
        <p:nvSpPr>
          <p:cNvPr id="258" name="PlaceHolder 3"/>
          <p:cNvSpPr>
            <a:spLocks noGrp="1"/>
          </p:cNvSpPr>
          <p:nvPr>
            <p:ph/>
          </p:nvPr>
        </p:nvSpPr>
        <p:spPr>
          <a:xfrm>
            <a:off x="6172200" y="1324800"/>
            <a:ext cx="5180040" cy="4349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lang="en-CA" sz="2800" b="0" strike="noStrike" spc="-1">
                <a:solidFill>
                  <a:srgbClr val="FFFFFF"/>
                </a:solidFill>
                <a:latin typeface="Verdana"/>
                <a:ea typeface="Verdana"/>
              </a:rPr>
              <a:t>Tuples are useful because there are</a:t>
            </a:r>
            <a:endParaRPr lang="en-GB" sz="2800" b="0" strike="noStrike" spc="-1">
              <a:latin typeface="Arial"/>
            </a:endParaRPr>
          </a:p>
          <a:p>
            <a:pPr marL="685800" lvl="1" indent="-2286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lang="en-US" sz="2400" b="0" i="1" strike="noStrike" spc="-1">
                <a:solidFill>
                  <a:srgbClr val="FFFFFF"/>
                </a:solidFill>
                <a:latin typeface="Verdana"/>
                <a:ea typeface="Verdana"/>
              </a:rPr>
              <a:t>faster than lists</a:t>
            </a:r>
            <a:endParaRPr lang="en-GB" sz="2400" b="0" strike="noStrike" spc="-1">
              <a:latin typeface="Arial"/>
            </a:endParaRPr>
          </a:p>
          <a:p>
            <a:pPr marL="685800" lvl="1" indent="-2286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lang="en-US" sz="2400" b="0" i="1" u="sng" strike="noStrike" spc="-1">
                <a:solidFill>
                  <a:srgbClr val="FFFFFF"/>
                </a:solidFill>
                <a:uFillTx/>
                <a:latin typeface="Verdana"/>
                <a:ea typeface="Verdana"/>
              </a:rPr>
              <a:t>protect the data</a:t>
            </a:r>
            <a:r>
              <a:rPr lang="en-US" sz="2400" b="0" i="1" strike="noStrike" spc="-1">
                <a:solidFill>
                  <a:srgbClr val="FFFFFF"/>
                </a:solidFill>
                <a:latin typeface="Verdana"/>
                <a:ea typeface="Verdana"/>
              </a:rPr>
              <a:t>, which is immutable</a:t>
            </a:r>
            <a:endParaRPr lang="en-GB" sz="2400" b="0" strike="noStrike" spc="-1">
              <a:latin typeface="Arial"/>
            </a:endParaRPr>
          </a:p>
          <a:p>
            <a:pPr marL="685800" lvl="1" indent="-2286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lang="en-US" sz="2400" b="0" i="1" strike="noStrike" spc="-1">
                <a:solidFill>
                  <a:srgbClr val="FFFFFF"/>
                </a:solidFill>
                <a:latin typeface="Verdana"/>
                <a:ea typeface="Verdana"/>
              </a:rPr>
              <a:t>tuples can be used as keys on dictionaries</a:t>
            </a:r>
            <a:endParaRPr lang="en-GB" sz="2400" b="0" strike="noStrike" spc="-1">
              <a:latin typeface="Arial"/>
            </a:endParaRPr>
          </a:p>
        </p:txBody>
      </p:sp>
      <p:sp>
        <p:nvSpPr>
          <p:cNvPr id="259" name="Rectangle 4"/>
          <p:cNvSpPr/>
          <p:nvPr/>
        </p:nvSpPr>
        <p:spPr>
          <a:xfrm>
            <a:off x="0" y="4611240"/>
            <a:ext cx="12190680" cy="2009880"/>
          </a:xfrm>
          <a:prstGeom prst="rect">
            <a:avLst/>
          </a:prstGeom>
          <a:solidFill>
            <a:srgbClr val="4C4C4C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marL="1371600">
              <a:lnSpc>
                <a:spcPct val="100000"/>
              </a:lnSpc>
            </a:pPr>
            <a:endParaRPr lang="en-GB" sz="1800" b="0" strike="noStrike" spc="-1">
              <a:latin typeface="Arial"/>
            </a:endParaRPr>
          </a:p>
          <a:p>
            <a:pPr marL="1371600">
              <a:lnSpc>
                <a:spcPct val="100000"/>
              </a:lnSpc>
            </a:pPr>
            <a:endParaRPr lang="en-GB" sz="1800" b="0" strike="noStrike" spc="-1">
              <a:latin typeface="Arial"/>
            </a:endParaRPr>
          </a:p>
          <a:p>
            <a:pPr marL="1371600">
              <a:lnSpc>
                <a:spcPct val="100000"/>
              </a:lnSpc>
            </a:pPr>
            <a:endParaRPr lang="en-GB" sz="1800" b="0" strike="noStrike" spc="-1">
              <a:latin typeface="Arial"/>
            </a:endParaRPr>
          </a:p>
          <a:p>
            <a:pPr marL="1371600">
              <a:lnSpc>
                <a:spcPct val="100000"/>
              </a:lnSpc>
            </a:pPr>
            <a:endParaRPr lang="en-GB" sz="1800" b="0" strike="noStrike" spc="-1">
              <a:latin typeface="Arial"/>
            </a:endParaRPr>
          </a:p>
          <a:p>
            <a:pPr marL="1371600">
              <a:lnSpc>
                <a:spcPct val="100000"/>
              </a:lnSpc>
            </a:pPr>
            <a:endParaRPr lang="en-GB" sz="1800" b="0" strike="noStrike" spc="-1">
              <a:latin typeface="Arial"/>
            </a:endParaRPr>
          </a:p>
          <a:p>
            <a:pPr marL="1371600">
              <a:lnSpc>
                <a:spcPct val="100000"/>
              </a:lnSpc>
            </a:pPr>
            <a:endParaRPr lang="en-GB" sz="1800" b="0" strike="noStrike" spc="-1">
              <a:latin typeface="Arial"/>
            </a:endParaRPr>
          </a:p>
          <a:p>
            <a:pPr marL="1371600">
              <a:lnSpc>
                <a:spcPct val="100000"/>
              </a:lnSpc>
            </a:pPr>
            <a:endParaRPr lang="en-GB" sz="1800" b="0" strike="noStrike" spc="-1">
              <a:latin typeface="Arial"/>
            </a:endParaRPr>
          </a:p>
        </p:txBody>
      </p:sp>
      <p:sp>
        <p:nvSpPr>
          <p:cNvPr id="260" name="Rectangle 5"/>
          <p:cNvSpPr/>
          <p:nvPr/>
        </p:nvSpPr>
        <p:spPr>
          <a:xfrm>
            <a:off x="83160" y="5076000"/>
            <a:ext cx="12177000" cy="1186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marL="1371600">
              <a:lnSpc>
                <a:spcPct val="100000"/>
              </a:lnSpc>
            </a:pPr>
            <a:r>
              <a:rPr lang="en-CA" sz="1800" b="0" strike="noStrike" spc="-1">
                <a:solidFill>
                  <a:srgbClr val="FFC000"/>
                </a:solidFill>
                <a:latin typeface="Courier New"/>
                <a:ea typeface="Times New Roman"/>
              </a:rPr>
              <a:t>my_protected_dictionary = dict([('jan', 1), ('feb', 2), ('march', 3)])</a:t>
            </a:r>
            <a:endParaRPr lang="en-GB" sz="1800" b="0" strike="noStrike" spc="-1">
              <a:latin typeface="Arial"/>
            </a:endParaRPr>
          </a:p>
          <a:p>
            <a:pPr marL="1371600">
              <a:lnSpc>
                <a:spcPct val="100000"/>
              </a:lnSpc>
            </a:pPr>
            <a:r>
              <a:rPr lang="en-CA" sz="1800" b="0" strike="noStrike" spc="-1">
                <a:solidFill>
                  <a:srgbClr val="FFC000"/>
                </a:solidFill>
                <a:latin typeface="Courier New"/>
                <a:ea typeface="Times New Roman"/>
              </a:rPr>
              <a:t>my_protected_dictionary['feb’]</a:t>
            </a:r>
            <a:endParaRPr lang="en-GB" sz="1800" b="0" strike="noStrike" spc="-1">
              <a:latin typeface="Arial"/>
            </a:endParaRPr>
          </a:p>
          <a:p>
            <a:pPr marL="1371600">
              <a:lnSpc>
                <a:spcPct val="100000"/>
              </a:lnSpc>
            </a:pPr>
            <a:r>
              <a:rPr lang="en-CA" sz="1800" b="1" strike="noStrike" spc="-1">
                <a:solidFill>
                  <a:srgbClr val="FFC000"/>
                </a:solidFill>
                <a:latin typeface="Courier New"/>
                <a:ea typeface="Times New Roman"/>
              </a:rPr>
              <a:t># This will print 2!</a:t>
            </a:r>
            <a:endParaRPr lang="en-GB" sz="1800" b="0" strike="noStrike" spc="-1">
              <a:latin typeface="Arial"/>
            </a:endParaRPr>
          </a:p>
          <a:p>
            <a:pPr marL="1371600">
              <a:lnSpc>
                <a:spcPct val="100000"/>
              </a:lnSpc>
            </a:pPr>
            <a:r>
              <a:rPr lang="en-CA" sz="1800" b="1" strike="noStrike" spc="-1">
                <a:solidFill>
                  <a:srgbClr val="FFC000"/>
                </a:solidFill>
                <a:latin typeface="Courier New"/>
                <a:ea typeface="Times New Roman"/>
              </a:rPr>
              <a:t># The keys are immutable!</a:t>
            </a:r>
            <a:endParaRPr lang="en-GB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1000"/>
                                        <p:tgtEl>
                                          <p:spTgt spid="2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8" dur="1000" fill="hold"/>
                                        <p:tgtEl>
                                          <p:spTgt spid="2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9" dur="1000" fill="hold"/>
                                        <p:tgtEl>
                                          <p:spTgt spid="2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4" dur="1000"/>
                                        <p:tgtEl>
                                          <p:spTgt spid="2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5" dur="1000" fill="hold"/>
                                        <p:tgtEl>
                                          <p:spTgt spid="2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6" dur="1000" fill="hold"/>
                                        <p:tgtEl>
                                          <p:spTgt spid="2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1" dur="1000"/>
                                        <p:tgtEl>
                                          <p:spTgt spid="2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2" dur="1000" fill="hold"/>
                                        <p:tgtEl>
                                          <p:spTgt spid="2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3" dur="1000" fill="hold"/>
                                        <p:tgtEl>
                                          <p:spTgt spid="2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8" dur="1000"/>
                                        <p:tgtEl>
                                          <p:spTgt spid="25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9" dur="1000" fill="hold"/>
                                        <p:tgtEl>
                                          <p:spTgt spid="25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0" dur="1000" fill="hold"/>
                                        <p:tgtEl>
                                          <p:spTgt spid="25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35" dur="1000"/>
                                        <p:tgtEl>
                                          <p:spTgt spid="25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36" dur="1000" fill="hold"/>
                                        <p:tgtEl>
                                          <p:spTgt spid="25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7" dur="1000" fill="hold"/>
                                        <p:tgtEl>
                                          <p:spTgt spid="25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42" dur="1000"/>
                                        <p:tgtEl>
                                          <p:spTgt spid="2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43" dur="1000" fill="hold"/>
                                        <p:tgtEl>
                                          <p:spTgt spid="2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4" dur="1000" fill="hold"/>
                                        <p:tgtEl>
                                          <p:spTgt spid="2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49" dur="1000"/>
                                        <p:tgtEl>
                                          <p:spTgt spid="2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50" dur="1000" fill="hold"/>
                                        <p:tgtEl>
                                          <p:spTgt spid="2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1" dur="1000" fill="hold"/>
                                        <p:tgtEl>
                                          <p:spTgt spid="2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56" dur="1000"/>
                                        <p:tgtEl>
                                          <p:spTgt spid="2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57" dur="1000" fill="hold"/>
                                        <p:tgtEl>
                                          <p:spTgt spid="2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8" dur="1000" fill="hold"/>
                                        <p:tgtEl>
                                          <p:spTgt spid="2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63" dur="1000"/>
                                        <p:tgtEl>
                                          <p:spTgt spid="2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64" dur="1000" fill="hold"/>
                                        <p:tgtEl>
                                          <p:spTgt spid="2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65" dur="1000" fill="hold"/>
                                        <p:tgtEl>
                                          <p:spTgt spid="2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0" dur="10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71" dur="10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72" dur="10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Rectangle 6"/>
          <p:cNvSpPr/>
          <p:nvPr/>
        </p:nvSpPr>
        <p:spPr>
          <a:xfrm>
            <a:off x="-11520" y="2469960"/>
            <a:ext cx="12190680" cy="1191240"/>
          </a:xfrm>
          <a:prstGeom prst="rect">
            <a:avLst/>
          </a:prstGeom>
          <a:solidFill>
            <a:srgbClr val="2642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2" name="Rectangle 7"/>
          <p:cNvSpPr/>
          <p:nvPr/>
        </p:nvSpPr>
        <p:spPr>
          <a:xfrm>
            <a:off x="0" y="5499720"/>
            <a:ext cx="12167280" cy="1356840"/>
          </a:xfrm>
          <a:prstGeom prst="rect">
            <a:avLst/>
          </a:prstGeom>
          <a:solidFill>
            <a:srgbClr val="2642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160" cy="13240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indent="0">
              <a:lnSpc>
                <a:spcPct val="90000"/>
              </a:lnSpc>
              <a:buNone/>
            </a:pPr>
            <a:r>
              <a:rPr lang="en-US" sz="4400" b="0" strike="noStrike" spc="-1">
                <a:solidFill>
                  <a:srgbClr val="FFFFFF"/>
                </a:solidFill>
                <a:latin typeface="Verdana"/>
                <a:ea typeface="Verdana"/>
              </a:rPr>
              <a:t>Tuples: Useful hints</a:t>
            </a:r>
            <a:endParaRPr lang="en-GB" sz="4400" b="0" strike="noStrike" spc="-1">
              <a:latin typeface="Arial"/>
            </a:endParaRPr>
          </a:p>
        </p:txBody>
      </p:sp>
      <p:sp>
        <p:nvSpPr>
          <p:cNvPr id="264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1352240" cy="50310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 fontScale="88000" lnSpcReduction="10000"/>
          </a:bodyPr>
          <a:lstStyle/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FFFFFF"/>
                </a:solidFill>
                <a:latin typeface="Verdana"/>
                <a:ea typeface="Verdana"/>
              </a:rPr>
              <a:t>Tuple unpacking:</a:t>
            </a:r>
            <a:endParaRPr lang="en-GB" sz="2800" b="0" strike="noStrike" spc="-1">
              <a:latin typeface="Arial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</a:pPr>
            <a:endParaRPr lang="en-GB" sz="2800" b="0" strike="noStrike" spc="-1">
              <a:latin typeface="Arial"/>
            </a:endParaRPr>
          </a:p>
          <a:p>
            <a:pPr marL="457200" indent="0">
              <a:lnSpc>
                <a:spcPct val="90000"/>
              </a:lnSpc>
              <a:spcBef>
                <a:spcPts val="499"/>
              </a:spcBef>
              <a:buNone/>
              <a:tabLst>
                <a:tab pos="0" algn="l"/>
              </a:tabLst>
            </a:pPr>
            <a:r>
              <a:rPr lang="en-US" sz="2400" b="0" strike="noStrike" spc="-1">
                <a:solidFill>
                  <a:srgbClr val="FFFFFF"/>
                </a:solidFill>
                <a:latin typeface="Courier New"/>
                <a:ea typeface="Verdana"/>
              </a:rPr>
              <a:t>data  = (1,2,3)</a:t>
            </a:r>
            <a:endParaRPr lang="en-GB" sz="2400" b="0" strike="noStrike" spc="-1">
              <a:latin typeface="Arial"/>
            </a:endParaRPr>
          </a:p>
          <a:p>
            <a:pPr marL="457200" indent="0">
              <a:lnSpc>
                <a:spcPct val="90000"/>
              </a:lnSpc>
              <a:spcBef>
                <a:spcPts val="499"/>
              </a:spcBef>
              <a:buNone/>
              <a:tabLst>
                <a:tab pos="0" algn="l"/>
              </a:tabLst>
            </a:pPr>
            <a:r>
              <a:rPr lang="en-US" sz="2400" b="0" strike="noStrike" spc="-1">
                <a:solidFill>
                  <a:srgbClr val="FFFFFF"/>
                </a:solidFill>
                <a:latin typeface="Courier New"/>
                <a:ea typeface="Verdana"/>
              </a:rPr>
              <a:t>x, y, z = data</a:t>
            </a:r>
            <a:endParaRPr lang="en-GB" sz="2400" b="0" strike="noStrike" spc="-1">
              <a:latin typeface="Arial"/>
            </a:endParaRPr>
          </a:p>
          <a:p>
            <a:pPr marL="457200" indent="0">
              <a:lnSpc>
                <a:spcPct val="90000"/>
              </a:lnSpc>
              <a:spcBef>
                <a:spcPts val="499"/>
              </a:spcBef>
              <a:buNone/>
              <a:tabLst>
                <a:tab pos="0" algn="l"/>
              </a:tabLst>
            </a:pPr>
            <a:r>
              <a:rPr lang="en-US" sz="2400" b="0" strike="noStrike" spc="-1">
                <a:solidFill>
                  <a:srgbClr val="FFFFFF"/>
                </a:solidFill>
                <a:latin typeface="Courier New"/>
                <a:ea typeface="Verdana"/>
              </a:rPr>
              <a:t># x is 1, y – 2 (will be 0)etc.</a:t>
            </a:r>
            <a:endParaRPr lang="en-GB" sz="2400" b="0" strike="noStrike" spc="-1">
              <a:latin typeface="Arial"/>
            </a:endParaRPr>
          </a:p>
          <a:p>
            <a:pPr marL="457200" indent="0">
              <a:lnSpc>
                <a:spcPct val="90000"/>
              </a:lnSpc>
              <a:spcBef>
                <a:spcPts val="499"/>
              </a:spcBef>
              <a:buNone/>
              <a:tabLst>
                <a:tab pos="0" algn="l"/>
              </a:tabLst>
            </a:pPr>
            <a:endParaRPr lang="en-GB" sz="2400" b="0" strike="noStrike" spc="-1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FFC000"/>
              </a:buClr>
              <a:buFont typeface="Arial"/>
              <a:buChar char="•"/>
              <a:tabLst>
                <a:tab pos="0" algn="l"/>
              </a:tabLst>
            </a:pPr>
            <a:r>
              <a:rPr lang="en-US" sz="2800" b="1" strike="noStrike" spc="-1">
                <a:solidFill>
                  <a:srgbClr val="FFC000"/>
                </a:solidFill>
                <a:latin typeface="Verdana"/>
                <a:ea typeface="Verdana"/>
              </a:rPr>
              <a:t>len(data) </a:t>
            </a:r>
            <a:endParaRPr lang="en-GB" sz="2800" b="0" strike="noStrike" spc="-1">
              <a:latin typeface="Arial"/>
            </a:endParaRPr>
          </a:p>
          <a:p>
            <a:pPr marL="685800" lvl="1" indent="-2286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  <a:tabLst>
                <a:tab pos="0" algn="l"/>
              </a:tabLst>
            </a:pPr>
            <a:r>
              <a:rPr lang="en-US" sz="2400" b="0" strike="noStrike" spc="-1">
                <a:solidFill>
                  <a:srgbClr val="FFFFFF"/>
                </a:solidFill>
                <a:latin typeface="Verdana"/>
                <a:ea typeface="Verdana"/>
              </a:rPr>
              <a:t>Will print 3</a:t>
            </a:r>
            <a:endParaRPr lang="en-GB" sz="2400" b="0" strike="noStrike" spc="-1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  <a:tabLst>
                <a:tab pos="0" algn="l"/>
              </a:tabLst>
            </a:pPr>
            <a:r>
              <a:rPr lang="en-US" sz="2800" b="0" strike="noStrike" spc="-1">
                <a:solidFill>
                  <a:srgbClr val="FFFFFF"/>
                </a:solidFill>
                <a:latin typeface="Verdana"/>
                <a:ea typeface="Verdana"/>
              </a:rPr>
              <a:t>Slicing works similar to lists</a:t>
            </a:r>
            <a:endParaRPr lang="en-GB" sz="2800" b="0" strike="noStrike" spc="-1">
              <a:latin typeface="Arial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en-GB" sz="2800" b="0" strike="noStrike" spc="-1">
              <a:latin typeface="Arial"/>
            </a:endParaRPr>
          </a:p>
          <a:p>
            <a:pPr marL="457200" indent="0">
              <a:lnSpc>
                <a:spcPct val="90000"/>
              </a:lnSpc>
              <a:spcBef>
                <a:spcPts val="499"/>
              </a:spcBef>
              <a:buNone/>
              <a:tabLst>
                <a:tab pos="0" algn="l"/>
              </a:tabLst>
            </a:pPr>
            <a:r>
              <a:rPr lang="en-US" sz="2400" b="0" strike="noStrike" spc="-1">
                <a:solidFill>
                  <a:srgbClr val="FFFFFF"/>
                </a:solidFill>
                <a:latin typeface="Courier New"/>
                <a:ea typeface="Verdana"/>
              </a:rPr>
              <a:t>t = (1,2,3,4,5)</a:t>
            </a:r>
            <a:endParaRPr lang="en-GB" sz="2400" b="0" strike="noStrike" spc="-1">
              <a:latin typeface="Arial"/>
            </a:endParaRPr>
          </a:p>
          <a:p>
            <a:pPr marL="457200" indent="0">
              <a:lnSpc>
                <a:spcPct val="90000"/>
              </a:lnSpc>
              <a:spcBef>
                <a:spcPts val="499"/>
              </a:spcBef>
              <a:buNone/>
              <a:tabLst>
                <a:tab pos="0" algn="l"/>
              </a:tabLst>
            </a:pPr>
            <a:r>
              <a:rPr lang="en-US" sz="2400" b="0" strike="noStrike" spc="-1">
                <a:solidFill>
                  <a:srgbClr val="FFFFFF"/>
                </a:solidFill>
                <a:latin typeface="Courier New"/>
                <a:ea typeface="Verdana"/>
              </a:rPr>
              <a:t>t[2:]</a:t>
            </a:r>
            <a:endParaRPr lang="en-GB" sz="2400" b="0" strike="noStrike" spc="-1">
              <a:latin typeface="Arial"/>
            </a:endParaRPr>
          </a:p>
          <a:p>
            <a:pPr marL="457200" indent="0">
              <a:lnSpc>
                <a:spcPct val="90000"/>
              </a:lnSpc>
              <a:spcBef>
                <a:spcPts val="499"/>
              </a:spcBef>
              <a:buNone/>
              <a:tabLst>
                <a:tab pos="0" algn="l"/>
              </a:tabLst>
            </a:pPr>
            <a:r>
              <a:rPr lang="en-US" sz="2400" b="0" strike="noStrike" spc="-1">
                <a:solidFill>
                  <a:srgbClr val="FFFFFF"/>
                </a:solidFill>
                <a:latin typeface="Courier New"/>
                <a:ea typeface="Verdana"/>
              </a:rPr>
              <a:t>(3, 4, 5)</a:t>
            </a:r>
            <a:endParaRPr lang="en-GB" sz="24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1000"/>
                                        <p:tgtEl>
                                          <p:spTgt spid="2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8" dur="1000" fill="hold"/>
                                        <p:tgtEl>
                                          <p:spTgt spid="2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9" dur="1000" fill="hold"/>
                                        <p:tgtEl>
                                          <p:spTgt spid="2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2" dur="1000"/>
                                        <p:tgtEl>
                                          <p:spTgt spid="2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3" dur="1000" fill="hold"/>
                                        <p:tgtEl>
                                          <p:spTgt spid="2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4" dur="1000" fill="hold"/>
                                        <p:tgtEl>
                                          <p:spTgt spid="2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7" dur="1000"/>
                                        <p:tgtEl>
                                          <p:spTgt spid="2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8" dur="1000" fill="hold"/>
                                        <p:tgtEl>
                                          <p:spTgt spid="2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9" dur="1000" fill="hold"/>
                                        <p:tgtEl>
                                          <p:spTgt spid="2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2" dur="1000"/>
                                        <p:tgtEl>
                                          <p:spTgt spid="2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3" dur="1000" fill="hold"/>
                                        <p:tgtEl>
                                          <p:spTgt spid="2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4" dur="1000" fill="hold"/>
                                        <p:tgtEl>
                                          <p:spTgt spid="2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9" dur="1000"/>
                                        <p:tgtEl>
                                          <p:spTgt spid="26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30" dur="1000" fill="hold"/>
                                        <p:tgtEl>
                                          <p:spTgt spid="26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1" dur="1000" fill="hold"/>
                                        <p:tgtEl>
                                          <p:spTgt spid="26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34" dur="1000"/>
                                        <p:tgtEl>
                                          <p:spTgt spid="26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35" dur="1000" fill="hold"/>
                                        <p:tgtEl>
                                          <p:spTgt spid="26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6" dur="1000" fill="hold"/>
                                        <p:tgtEl>
                                          <p:spTgt spid="26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39" dur="1000"/>
                                        <p:tgtEl>
                                          <p:spTgt spid="26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40" dur="1000" fill="hold"/>
                                        <p:tgtEl>
                                          <p:spTgt spid="26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1" dur="1000" fill="hold"/>
                                        <p:tgtEl>
                                          <p:spTgt spid="26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46" dur="1000"/>
                                        <p:tgtEl>
                                          <p:spTgt spid="26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47" dur="1000" fill="hold"/>
                                        <p:tgtEl>
                                          <p:spTgt spid="26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8" dur="1000" fill="hold"/>
                                        <p:tgtEl>
                                          <p:spTgt spid="26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51" dur="1000"/>
                                        <p:tgtEl>
                                          <p:spTgt spid="26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52" dur="1000" fill="hold"/>
                                        <p:tgtEl>
                                          <p:spTgt spid="26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3" dur="1000" fill="hold"/>
                                        <p:tgtEl>
                                          <p:spTgt spid="26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56" dur="1000"/>
                                        <p:tgtEl>
                                          <p:spTgt spid="26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57" dur="1000" fill="hold"/>
                                        <p:tgtEl>
                                          <p:spTgt spid="26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8" dur="1000" fill="hold"/>
                                        <p:tgtEl>
                                          <p:spTgt spid="26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160" cy="13240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indent="0">
              <a:lnSpc>
                <a:spcPct val="90000"/>
              </a:lnSpc>
              <a:buNone/>
            </a:pPr>
            <a:r>
              <a:rPr lang="en-US" sz="4400" b="0" strike="noStrike" spc="-1">
                <a:solidFill>
                  <a:srgbClr val="FFFFFF"/>
                </a:solidFill>
                <a:latin typeface="Verdana"/>
                <a:ea typeface="Verdana"/>
              </a:rPr>
              <a:t>Working with tuples</a:t>
            </a:r>
            <a:endParaRPr lang="en-GB" sz="4400" b="0" strike="noStrike" spc="-1">
              <a:latin typeface="Arial"/>
            </a:endParaRPr>
          </a:p>
        </p:txBody>
      </p:sp>
      <p:sp>
        <p:nvSpPr>
          <p:cNvPr id="266" name="Rectangle 3"/>
          <p:cNvSpPr/>
          <p:nvPr/>
        </p:nvSpPr>
        <p:spPr>
          <a:xfrm>
            <a:off x="0" y="1690560"/>
            <a:ext cx="12190680" cy="5166000"/>
          </a:xfrm>
          <a:prstGeom prst="rect">
            <a:avLst/>
          </a:prstGeom>
          <a:solidFill>
            <a:srgbClr val="2642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7" name="Rectangle 4"/>
          <p:cNvSpPr/>
          <p:nvPr/>
        </p:nvSpPr>
        <p:spPr>
          <a:xfrm>
            <a:off x="493560" y="2289240"/>
            <a:ext cx="11203200" cy="4355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CA" sz="2800" b="0" strike="noStrike" spc="-1">
                <a:solidFill>
                  <a:srgbClr val="FFC000"/>
                </a:solidFill>
                <a:latin typeface="Courier New"/>
                <a:ea typeface="Times New Roman"/>
              </a:rPr>
              <a:t>tuplex = (4, 6, 2, 8, 3, 1)</a:t>
            </a:r>
            <a:endParaRPr lang="en-GB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CA" sz="2800" b="0" strike="noStrike" spc="-1">
                <a:solidFill>
                  <a:srgbClr val="1990B8"/>
                </a:solidFill>
                <a:latin typeface="Courier New"/>
                <a:ea typeface="Times New Roman"/>
              </a:rPr>
              <a:t>print</a:t>
            </a:r>
            <a:r>
              <a:rPr lang="en-CA" sz="2800" b="0" strike="noStrike" spc="-1">
                <a:solidFill>
                  <a:srgbClr val="5F6364"/>
                </a:solidFill>
                <a:latin typeface="Courier New"/>
                <a:ea typeface="Times New Roman"/>
              </a:rPr>
              <a:t>(</a:t>
            </a:r>
            <a:r>
              <a:rPr lang="en-CA" sz="2800" b="0" strike="noStrike" spc="-1">
                <a:solidFill>
                  <a:srgbClr val="FFC000"/>
                </a:solidFill>
                <a:latin typeface="Courier New"/>
                <a:ea typeface="Times New Roman"/>
              </a:rPr>
              <a:t>tuplex</a:t>
            </a:r>
            <a:r>
              <a:rPr lang="en-CA" sz="2800" b="0" strike="noStrike" spc="-1">
                <a:solidFill>
                  <a:srgbClr val="5F6364"/>
                </a:solidFill>
                <a:latin typeface="Courier New"/>
                <a:ea typeface="Times New Roman"/>
              </a:rPr>
              <a:t>)</a:t>
            </a:r>
            <a:endParaRPr lang="en-GB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GB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CA" sz="2800" b="0" strike="noStrike" spc="-1">
                <a:solidFill>
                  <a:srgbClr val="D9D9D9"/>
                </a:solidFill>
                <a:latin typeface="Courier New"/>
                <a:ea typeface="Times New Roman"/>
              </a:rPr>
              <a:t>#tuples are </a:t>
            </a:r>
            <a:r>
              <a:rPr lang="en-CA" sz="2800" b="1" strike="noStrike" spc="-1">
                <a:solidFill>
                  <a:srgbClr val="D9D9D9"/>
                </a:solidFill>
                <a:latin typeface="Courier New"/>
                <a:ea typeface="Times New Roman"/>
              </a:rPr>
              <a:t>immutable</a:t>
            </a:r>
            <a:r>
              <a:rPr lang="en-CA" sz="2800" b="0" strike="noStrike" spc="-1">
                <a:solidFill>
                  <a:srgbClr val="D9D9D9"/>
                </a:solidFill>
                <a:latin typeface="Courier New"/>
                <a:ea typeface="Times New Roman"/>
              </a:rPr>
              <a:t>!, so you can not add new elements</a:t>
            </a:r>
            <a:endParaRPr lang="en-GB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CA" sz="2800" b="0" strike="noStrike" spc="-1">
                <a:solidFill>
                  <a:srgbClr val="D9D9D9"/>
                </a:solidFill>
                <a:latin typeface="Courier New"/>
                <a:ea typeface="Times New Roman"/>
              </a:rPr>
              <a:t>#using merge of tuples with the + operator you can add an element and it will create a new tuple</a:t>
            </a:r>
            <a:endParaRPr lang="en-GB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GB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CA" sz="2800" b="0" strike="noStrike" spc="-1">
                <a:solidFill>
                  <a:srgbClr val="FFC000"/>
                </a:solidFill>
                <a:latin typeface="Courier New"/>
                <a:ea typeface="Times New Roman"/>
              </a:rPr>
              <a:t>tuplex = tuplex + (9,)</a:t>
            </a:r>
            <a:endParaRPr lang="en-GB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CA" sz="2800" b="0" strike="noStrike" spc="-1">
                <a:solidFill>
                  <a:srgbClr val="1990B8"/>
                </a:solidFill>
                <a:latin typeface="Courier New"/>
                <a:ea typeface="Times New Roman"/>
              </a:rPr>
              <a:t>print</a:t>
            </a:r>
            <a:r>
              <a:rPr lang="en-CA" sz="2800" b="0" strike="noStrike" spc="-1">
                <a:solidFill>
                  <a:srgbClr val="5F6364"/>
                </a:solidFill>
                <a:latin typeface="Courier New"/>
                <a:ea typeface="Times New Roman"/>
              </a:rPr>
              <a:t>(</a:t>
            </a:r>
            <a:r>
              <a:rPr lang="en-CA" sz="2800" b="0" strike="noStrike" spc="-1">
                <a:solidFill>
                  <a:srgbClr val="FFC000"/>
                </a:solidFill>
                <a:latin typeface="Courier New"/>
                <a:ea typeface="Times New Roman"/>
              </a:rPr>
              <a:t>tuplex</a:t>
            </a:r>
            <a:r>
              <a:rPr lang="en-CA" sz="2800" b="0" strike="noStrike" spc="-1">
                <a:solidFill>
                  <a:srgbClr val="5F6364"/>
                </a:solidFill>
                <a:latin typeface="Courier New"/>
                <a:ea typeface="Times New Roman"/>
              </a:rPr>
              <a:t>)</a:t>
            </a:r>
            <a:endParaRPr lang="en-GB" sz="2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1000"/>
                                        <p:tgtEl>
                                          <p:spTgt spid="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8" dur="1000" fill="hold"/>
                                        <p:tgtEl>
                                          <p:spTgt spid="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9" dur="1000" fill="hold"/>
                                        <p:tgtEl>
                                          <p:spTgt spid="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2" dur="1000"/>
                                        <p:tgtEl>
                                          <p:spTgt spid="2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3" dur="1000" fill="hold"/>
                                        <p:tgtEl>
                                          <p:spTgt spid="2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4" dur="1000" fill="hold"/>
                                        <p:tgtEl>
                                          <p:spTgt spid="2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9" dur="1000"/>
                                        <p:tgtEl>
                                          <p:spTgt spid="2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0" dur="1000" fill="hold"/>
                                        <p:tgtEl>
                                          <p:spTgt spid="2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1" dur="1000" fill="hold"/>
                                        <p:tgtEl>
                                          <p:spTgt spid="2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6" dur="1000"/>
                                        <p:tgtEl>
                                          <p:spTgt spid="2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7" dur="1000" fill="hold"/>
                                        <p:tgtEl>
                                          <p:spTgt spid="2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8" dur="1000" fill="hold"/>
                                        <p:tgtEl>
                                          <p:spTgt spid="2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33" dur="1000"/>
                                        <p:tgtEl>
                                          <p:spTgt spid="2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34" dur="1000" fill="hold"/>
                                        <p:tgtEl>
                                          <p:spTgt spid="2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5" dur="1000" fill="hold"/>
                                        <p:tgtEl>
                                          <p:spTgt spid="2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38" dur="1000"/>
                                        <p:tgtEl>
                                          <p:spTgt spid="2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39" dur="1000" fill="hold"/>
                                        <p:tgtEl>
                                          <p:spTgt spid="2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0" dur="1000" fill="hold"/>
                                        <p:tgtEl>
                                          <p:spTgt spid="2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160" cy="13240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indent="0">
              <a:lnSpc>
                <a:spcPct val="90000"/>
              </a:lnSpc>
              <a:buNone/>
            </a:pPr>
            <a:r>
              <a:rPr lang="en-US" sz="4400" b="0" strike="noStrike" spc="-1">
                <a:solidFill>
                  <a:srgbClr val="FFFFFF"/>
                </a:solidFill>
                <a:latin typeface="Verdana"/>
                <a:ea typeface="Verdana"/>
              </a:rPr>
              <a:t>Working with tuples</a:t>
            </a:r>
            <a:endParaRPr lang="en-GB" sz="4400" b="0" strike="noStrike" spc="-1">
              <a:latin typeface="Arial"/>
            </a:endParaRPr>
          </a:p>
        </p:txBody>
      </p:sp>
      <p:sp>
        <p:nvSpPr>
          <p:cNvPr id="269" name="Rectangle 3"/>
          <p:cNvSpPr/>
          <p:nvPr/>
        </p:nvSpPr>
        <p:spPr>
          <a:xfrm>
            <a:off x="0" y="1690560"/>
            <a:ext cx="12190680" cy="5166000"/>
          </a:xfrm>
          <a:prstGeom prst="rect">
            <a:avLst/>
          </a:prstGeom>
          <a:solidFill>
            <a:srgbClr val="2642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0" name="Rectangle 4"/>
          <p:cNvSpPr/>
          <p:nvPr/>
        </p:nvSpPr>
        <p:spPr>
          <a:xfrm>
            <a:off x="615600" y="2258280"/>
            <a:ext cx="11203200" cy="3989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CA" sz="3200" b="0" strike="noStrike" spc="-1">
                <a:solidFill>
                  <a:srgbClr val="FFC000"/>
                </a:solidFill>
                <a:latin typeface="Courier New"/>
                <a:ea typeface="Times New Roman"/>
              </a:rPr>
              <a:t>tuplex = (4, 6, 2, 8, 3, 1)</a:t>
            </a:r>
            <a:endParaRPr lang="en-GB" sz="3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CA" sz="3200" b="0" strike="noStrike" spc="-1">
                <a:solidFill>
                  <a:srgbClr val="EFD846"/>
                </a:solidFill>
                <a:latin typeface="Courier New"/>
                <a:ea typeface="Times New Roman"/>
              </a:rPr>
              <a:t>listx = list(tuplex)</a:t>
            </a:r>
            <a:endParaRPr lang="en-GB" sz="3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GB" sz="3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CA" sz="3200" b="0" strike="noStrike" spc="-1">
                <a:solidFill>
                  <a:srgbClr val="D9D9D9"/>
                </a:solidFill>
                <a:latin typeface="Courier New"/>
                <a:ea typeface="Times New Roman"/>
              </a:rPr>
              <a:t>#Add an item in the list</a:t>
            </a:r>
            <a:endParaRPr lang="en-GB" sz="3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CA" sz="3200" b="0" strike="noStrike" spc="-1">
                <a:solidFill>
                  <a:srgbClr val="EFD846"/>
                </a:solidFill>
                <a:latin typeface="Courier New"/>
                <a:ea typeface="Times New Roman"/>
              </a:rPr>
              <a:t>listx.append(30)</a:t>
            </a:r>
            <a:endParaRPr lang="en-GB" sz="3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GB" sz="3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CA" sz="3200" b="0" strike="noStrike" spc="-1">
                <a:solidFill>
                  <a:srgbClr val="D9D9D9"/>
                </a:solidFill>
                <a:latin typeface="Courier New"/>
                <a:ea typeface="Times New Roman"/>
              </a:rPr>
              <a:t>#Make the list tuplex</a:t>
            </a:r>
            <a:endParaRPr lang="en-GB" sz="3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CA" sz="3200" b="0" strike="noStrike" spc="-1">
                <a:solidFill>
                  <a:srgbClr val="EFD846"/>
                </a:solidFill>
                <a:latin typeface="Courier New"/>
                <a:ea typeface="Times New Roman"/>
              </a:rPr>
              <a:t>tuplex = tuple(listx)</a:t>
            </a:r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1000"/>
                                        <p:tgtEl>
                                          <p:spTgt spid="2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8" dur="1000" fill="hold"/>
                                        <p:tgtEl>
                                          <p:spTgt spid="2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9" dur="1000" fill="hold"/>
                                        <p:tgtEl>
                                          <p:spTgt spid="2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2" dur="1000"/>
                                        <p:tgtEl>
                                          <p:spTgt spid="2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3" dur="1000" fill="hold"/>
                                        <p:tgtEl>
                                          <p:spTgt spid="2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4" dur="1000" fill="hold"/>
                                        <p:tgtEl>
                                          <p:spTgt spid="2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9" dur="1000"/>
                                        <p:tgtEl>
                                          <p:spTgt spid="27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0" dur="1000" fill="hold"/>
                                        <p:tgtEl>
                                          <p:spTgt spid="27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1" dur="1000" fill="hold"/>
                                        <p:tgtEl>
                                          <p:spTgt spid="27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4" dur="1000"/>
                                        <p:tgtEl>
                                          <p:spTgt spid="27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5" dur="1000" fill="hold"/>
                                        <p:tgtEl>
                                          <p:spTgt spid="27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6" dur="1000" fill="hold"/>
                                        <p:tgtEl>
                                          <p:spTgt spid="27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31" dur="1000"/>
                                        <p:tgtEl>
                                          <p:spTgt spid="27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32" dur="1000" fill="hold"/>
                                        <p:tgtEl>
                                          <p:spTgt spid="27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3" dur="1000" fill="hold"/>
                                        <p:tgtEl>
                                          <p:spTgt spid="27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36" dur="1000"/>
                                        <p:tgtEl>
                                          <p:spTgt spid="27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37" dur="1000" fill="hold"/>
                                        <p:tgtEl>
                                          <p:spTgt spid="27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8" dur="1000" fill="hold"/>
                                        <p:tgtEl>
                                          <p:spTgt spid="27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160" cy="13240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indent="0">
              <a:lnSpc>
                <a:spcPct val="90000"/>
              </a:lnSpc>
              <a:buNone/>
            </a:pPr>
            <a:r>
              <a:rPr lang="en-US" sz="4400" b="0" strike="noStrike" spc="-1">
                <a:solidFill>
                  <a:srgbClr val="FFFFFF"/>
                </a:solidFill>
                <a:latin typeface="Verdana"/>
                <a:ea typeface="Verdana"/>
              </a:rPr>
              <a:t>Working with tuples</a:t>
            </a:r>
            <a:endParaRPr lang="en-GB" sz="4400" b="0" strike="noStrike" spc="-1">
              <a:latin typeface="Arial"/>
            </a:endParaRPr>
          </a:p>
        </p:txBody>
      </p:sp>
      <p:sp>
        <p:nvSpPr>
          <p:cNvPr id="272" name="Rectangle 3"/>
          <p:cNvSpPr/>
          <p:nvPr/>
        </p:nvSpPr>
        <p:spPr>
          <a:xfrm>
            <a:off x="0" y="1690560"/>
            <a:ext cx="12190680" cy="5166000"/>
          </a:xfrm>
          <a:prstGeom prst="rect">
            <a:avLst/>
          </a:prstGeom>
          <a:solidFill>
            <a:srgbClr val="2642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3" name="Rectangle 4"/>
          <p:cNvSpPr/>
          <p:nvPr/>
        </p:nvSpPr>
        <p:spPr>
          <a:xfrm>
            <a:off x="583200" y="2673000"/>
            <a:ext cx="10447920" cy="2892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CA" sz="3200" b="0" strike="noStrike" spc="-1">
                <a:solidFill>
                  <a:srgbClr val="EFD846"/>
                </a:solidFill>
                <a:latin typeface="Courier New"/>
                <a:ea typeface="DejaVu Sans"/>
              </a:rPr>
              <a:t>tuplex = (2, 4, 5, 6, 2, 3, 4, 4, 7)</a:t>
            </a:r>
            <a:endParaRPr lang="en-GB" sz="3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GB" sz="3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CA" sz="2400" b="0" strike="noStrike" spc="-1">
                <a:solidFill>
                  <a:srgbClr val="FFFFFF"/>
                </a:solidFill>
                <a:latin typeface="Courier New"/>
                <a:ea typeface="DejaVu Sans"/>
              </a:rPr>
              <a:t>#return the number of times it appears in the tuple.</a:t>
            </a:r>
            <a:endParaRPr lang="en-GB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CA" sz="3200" b="0" strike="noStrike" spc="-1">
                <a:solidFill>
                  <a:srgbClr val="EFD846"/>
                </a:solidFill>
                <a:latin typeface="Courier New"/>
                <a:ea typeface="DejaVu Sans"/>
              </a:rPr>
              <a:t>count = tuplex.count(4)</a:t>
            </a:r>
            <a:endParaRPr lang="en-GB" sz="3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GB" sz="3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CA" sz="3200" b="0" strike="noStrike" spc="-1">
                <a:solidFill>
                  <a:srgbClr val="FFFFFF"/>
                </a:solidFill>
                <a:latin typeface="Courier New"/>
                <a:ea typeface="DejaVu Sans"/>
              </a:rPr>
              <a:t># This will print 3!</a:t>
            </a:r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1000"/>
                                        <p:tgtEl>
                                          <p:spTgt spid="2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8" dur="1000" fill="hold"/>
                                        <p:tgtEl>
                                          <p:spTgt spid="2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9" dur="1000" fill="hold"/>
                                        <p:tgtEl>
                                          <p:spTgt spid="2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4" dur="1000"/>
                                        <p:tgtEl>
                                          <p:spTgt spid="2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5" dur="1000" fill="hold"/>
                                        <p:tgtEl>
                                          <p:spTgt spid="2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6" dur="1000" fill="hold"/>
                                        <p:tgtEl>
                                          <p:spTgt spid="2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9" dur="1000"/>
                                        <p:tgtEl>
                                          <p:spTgt spid="2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0" dur="1000" fill="hold"/>
                                        <p:tgtEl>
                                          <p:spTgt spid="2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1" dur="1000" fill="hold"/>
                                        <p:tgtEl>
                                          <p:spTgt spid="2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6" dur="1000"/>
                                        <p:tgtEl>
                                          <p:spTgt spid="27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7" dur="1000" fill="hold"/>
                                        <p:tgtEl>
                                          <p:spTgt spid="27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8" dur="1000" fill="hold"/>
                                        <p:tgtEl>
                                          <p:spTgt spid="27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160" cy="13240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indent="0">
              <a:lnSpc>
                <a:spcPct val="90000"/>
              </a:lnSpc>
              <a:buNone/>
            </a:pPr>
            <a:r>
              <a:rPr lang="en-US" sz="4400" b="0" strike="noStrike" spc="-1">
                <a:solidFill>
                  <a:srgbClr val="FFFFFF"/>
                </a:solidFill>
                <a:latin typeface="Verdana"/>
                <a:ea typeface="Verdana"/>
              </a:rPr>
              <a:t>Working with tuples</a:t>
            </a:r>
            <a:endParaRPr lang="en-GB" sz="4400" b="0" strike="noStrike" spc="-1">
              <a:latin typeface="Arial"/>
            </a:endParaRPr>
          </a:p>
        </p:txBody>
      </p:sp>
      <p:sp>
        <p:nvSpPr>
          <p:cNvPr id="275" name="Rectangle 3"/>
          <p:cNvSpPr/>
          <p:nvPr/>
        </p:nvSpPr>
        <p:spPr>
          <a:xfrm>
            <a:off x="0" y="1690560"/>
            <a:ext cx="12190680" cy="5166000"/>
          </a:xfrm>
          <a:prstGeom prst="rect">
            <a:avLst/>
          </a:prstGeom>
          <a:solidFill>
            <a:srgbClr val="2642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6" name="Rectangle 4"/>
          <p:cNvSpPr/>
          <p:nvPr/>
        </p:nvSpPr>
        <p:spPr>
          <a:xfrm>
            <a:off x="493560" y="2289240"/>
            <a:ext cx="11203200" cy="3381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CA" sz="3600" b="0" strike="noStrike" spc="-1">
                <a:solidFill>
                  <a:srgbClr val="EFD846"/>
                </a:solidFill>
                <a:latin typeface="Courier New"/>
                <a:ea typeface="DejaVu Sans"/>
              </a:rPr>
              <a:t>#Convert list to tuple</a:t>
            </a:r>
            <a:endParaRPr lang="en-GB" sz="3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CA" sz="3600" b="0" strike="noStrike" spc="-1">
                <a:solidFill>
                  <a:srgbClr val="EFD846"/>
                </a:solidFill>
                <a:latin typeface="Courier New"/>
                <a:ea typeface="DejaVu Sans"/>
              </a:rPr>
              <a:t>listx = [5, 10, 7, 4, 15, 3]</a:t>
            </a:r>
            <a:endParaRPr lang="en-GB" sz="3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GB" sz="3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CA" sz="3600" b="0" strike="noStrike" spc="-1">
                <a:solidFill>
                  <a:srgbClr val="EFD846"/>
                </a:solidFill>
                <a:latin typeface="Courier New"/>
                <a:ea typeface="DejaVu Sans"/>
              </a:rPr>
              <a:t>#use the tuple() function built-in Python, passing as parameter the list</a:t>
            </a:r>
            <a:endParaRPr lang="en-GB" sz="3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CA" sz="3600" b="0" strike="noStrike" spc="-1">
                <a:solidFill>
                  <a:srgbClr val="EFD846"/>
                </a:solidFill>
                <a:latin typeface="Courier New"/>
                <a:ea typeface="DejaVu Sans"/>
              </a:rPr>
              <a:t>tuplex = tuple(listx)</a:t>
            </a:r>
            <a:endParaRPr lang="en-GB" sz="36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1000"/>
                                        <p:tgtEl>
                                          <p:spTgt spid="2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8" dur="1000" fill="hold"/>
                                        <p:tgtEl>
                                          <p:spTgt spid="2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9" dur="1000" fill="hold"/>
                                        <p:tgtEl>
                                          <p:spTgt spid="2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2" dur="1000"/>
                                        <p:tgtEl>
                                          <p:spTgt spid="2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3" dur="1000" fill="hold"/>
                                        <p:tgtEl>
                                          <p:spTgt spid="2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4" dur="1000" fill="hold"/>
                                        <p:tgtEl>
                                          <p:spTgt spid="2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9" dur="1000"/>
                                        <p:tgtEl>
                                          <p:spTgt spid="2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0" dur="1000" fill="hold"/>
                                        <p:tgtEl>
                                          <p:spTgt spid="2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1" dur="1000" fill="hold"/>
                                        <p:tgtEl>
                                          <p:spTgt spid="2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4" dur="1000"/>
                                        <p:tgtEl>
                                          <p:spTgt spid="2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5" dur="1000" fill="hold"/>
                                        <p:tgtEl>
                                          <p:spTgt spid="2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6" dur="1000" fill="hold"/>
                                        <p:tgtEl>
                                          <p:spTgt spid="2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160" cy="13240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indent="0">
              <a:lnSpc>
                <a:spcPct val="90000"/>
              </a:lnSpc>
              <a:buNone/>
            </a:pPr>
            <a:r>
              <a:rPr lang="en-US" sz="4400" b="0" strike="noStrike" spc="-1">
                <a:solidFill>
                  <a:srgbClr val="FFFFFF"/>
                </a:solidFill>
                <a:latin typeface="Verdana"/>
                <a:ea typeface="Verdana"/>
              </a:rPr>
              <a:t>Recap on dictionaries</a:t>
            </a:r>
            <a:endParaRPr lang="en-GB" sz="4400" b="0" strike="noStrike" spc="-1">
              <a:latin typeface="Arial"/>
            </a:endParaRPr>
          </a:p>
        </p:txBody>
      </p:sp>
      <p:sp>
        <p:nvSpPr>
          <p:cNvPr id="278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4160" cy="43498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lang="en-GB" sz="2800" b="0" strike="noStrike" spc="-1">
                <a:solidFill>
                  <a:srgbClr val="FFFFFF"/>
                </a:solidFill>
                <a:latin typeface="Verdana"/>
                <a:ea typeface="Verdana"/>
              </a:rPr>
              <a:t>Store pairs of entries called items</a:t>
            </a:r>
            <a:endParaRPr lang="en-GB" sz="2800" b="0" strike="noStrike" spc="-1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FFFFFF"/>
                </a:solidFill>
                <a:latin typeface="Verdana"/>
                <a:ea typeface="Verdana"/>
              </a:rPr>
              <a:t>Each pair of entries contains</a:t>
            </a:r>
            <a:endParaRPr lang="en-GB" sz="2800" b="0" strike="noStrike" spc="-1">
              <a:latin typeface="Arial"/>
            </a:endParaRPr>
          </a:p>
          <a:p>
            <a:pPr marL="685800" lvl="1" indent="-2286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FFFFFF"/>
                </a:solidFill>
                <a:latin typeface="Verdana"/>
                <a:ea typeface="Verdana"/>
              </a:rPr>
              <a:t>A </a:t>
            </a:r>
            <a:r>
              <a:rPr lang="en-US" sz="2400" b="1" i="1" strike="noStrike" spc="-1">
                <a:solidFill>
                  <a:srgbClr val="FFFFFF"/>
                </a:solidFill>
                <a:latin typeface="Verdana"/>
                <a:ea typeface="Verdana"/>
              </a:rPr>
              <a:t>key </a:t>
            </a:r>
            <a:endParaRPr lang="en-GB" sz="2400" b="0" strike="noStrike" spc="-1">
              <a:latin typeface="Arial"/>
            </a:endParaRPr>
          </a:p>
          <a:p>
            <a:pPr marL="685800" lvl="1" indent="-2286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lang="en-US" sz="2400" b="1" i="1" strike="noStrike" spc="-1">
                <a:solidFill>
                  <a:srgbClr val="FFFFFF"/>
                </a:solidFill>
                <a:latin typeface="Verdana"/>
                <a:ea typeface="Verdana"/>
              </a:rPr>
              <a:t>A value</a:t>
            </a:r>
            <a:endParaRPr lang="en-GB" sz="2400" b="0" strike="noStrike" spc="-1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FFFFFF"/>
                </a:solidFill>
                <a:latin typeface="Verdana"/>
                <a:ea typeface="Verdana"/>
              </a:rPr>
              <a:t>Keys must be </a:t>
            </a:r>
            <a:r>
              <a:rPr lang="en-US" sz="2800" b="1" i="1" strike="noStrike" spc="-1">
                <a:solidFill>
                  <a:srgbClr val="FFFFFF"/>
                </a:solidFill>
                <a:latin typeface="Verdana"/>
                <a:ea typeface="Verdana"/>
              </a:rPr>
              <a:t>unique</a:t>
            </a:r>
            <a:r>
              <a:rPr lang="en-US" sz="2800" b="0" strike="noStrike" spc="-1">
                <a:solidFill>
                  <a:srgbClr val="FFFFFF"/>
                </a:solidFill>
                <a:latin typeface="Verdana"/>
                <a:ea typeface="Verdana"/>
              </a:rPr>
              <a:t> within a dictionary</a:t>
            </a:r>
            <a:endParaRPr lang="en-GB" sz="2800" b="0" strike="noStrike" spc="-1">
              <a:latin typeface="Arial"/>
            </a:endParaRPr>
          </a:p>
          <a:p>
            <a:pPr marL="685800" lvl="1" indent="-2286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FFFFFF"/>
                </a:solidFill>
                <a:latin typeface="Verdana"/>
                <a:ea typeface="Verdana"/>
              </a:rPr>
              <a:t>No </a:t>
            </a:r>
            <a:r>
              <a:rPr lang="en-US" sz="2400" b="1" i="1" strike="noStrike" spc="-1">
                <a:solidFill>
                  <a:srgbClr val="FFFFFF"/>
                </a:solidFill>
                <a:latin typeface="Verdana"/>
                <a:ea typeface="Verdana"/>
              </a:rPr>
              <a:t>duplicates</a:t>
            </a:r>
            <a:endParaRPr lang="en-GB" sz="2400" b="0" strike="noStrike" spc="-1">
              <a:latin typeface="Arial"/>
            </a:endParaRPr>
          </a:p>
        </p:txBody>
      </p:sp>
      <p:sp>
        <p:nvSpPr>
          <p:cNvPr id="279" name="Rectangle 3"/>
          <p:cNvSpPr/>
          <p:nvPr/>
        </p:nvSpPr>
        <p:spPr>
          <a:xfrm>
            <a:off x="0" y="4757760"/>
            <a:ext cx="12190680" cy="1501560"/>
          </a:xfrm>
          <a:prstGeom prst="rect">
            <a:avLst/>
          </a:prstGeom>
          <a:solidFill>
            <a:srgbClr val="4C4C4C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marL="1371600">
              <a:lnSpc>
                <a:spcPct val="100000"/>
              </a:lnSpc>
              <a:spcBef>
                <a:spcPts val="799"/>
              </a:spcBef>
              <a:spcAft>
                <a:spcPts val="799"/>
              </a:spcAft>
            </a:pPr>
            <a:endParaRPr lang="en-GB" sz="1800" b="0" strike="noStrike" spc="-1">
              <a:latin typeface="Arial"/>
            </a:endParaRPr>
          </a:p>
          <a:p>
            <a:pPr marL="1371600">
              <a:lnSpc>
                <a:spcPct val="100000"/>
              </a:lnSpc>
              <a:spcBef>
                <a:spcPts val="799"/>
              </a:spcBef>
              <a:spcAft>
                <a:spcPts val="799"/>
              </a:spcAft>
            </a:pPr>
            <a:r>
              <a:rPr lang="en-CA" sz="2400" b="0" strike="noStrike" spc="-1">
                <a:solidFill>
                  <a:srgbClr val="FFC000"/>
                </a:solidFill>
                <a:latin typeface="Calibri"/>
                <a:ea typeface="Times New Roman"/>
              </a:rPr>
              <a:t>adict = {“id”: [“CS”, “IT”], “Name”: [“Computer Science”, “Information Technology”]}</a:t>
            </a:r>
            <a:endParaRPr lang="en-GB" sz="2400" b="0" strike="noStrike" spc="-1">
              <a:latin typeface="Arial"/>
            </a:endParaRPr>
          </a:p>
          <a:p>
            <a:pPr marL="1371600">
              <a:lnSpc>
                <a:spcPct val="100000"/>
              </a:lnSpc>
              <a:spcBef>
                <a:spcPts val="799"/>
              </a:spcBef>
              <a:spcAft>
                <a:spcPts val="799"/>
              </a:spcAft>
            </a:pPr>
            <a:endParaRPr lang="en-GB" sz="24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1000"/>
                                        <p:tgtEl>
                                          <p:spTgt spid="2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8" dur="1000" fill="hold"/>
                                        <p:tgtEl>
                                          <p:spTgt spid="2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9" dur="1000" fill="hold"/>
                                        <p:tgtEl>
                                          <p:spTgt spid="2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4" dur="1000"/>
                                        <p:tgtEl>
                                          <p:spTgt spid="2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5" dur="1000" fill="hold"/>
                                        <p:tgtEl>
                                          <p:spTgt spid="2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6" dur="1000" fill="hold"/>
                                        <p:tgtEl>
                                          <p:spTgt spid="2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9" dur="1000"/>
                                        <p:tgtEl>
                                          <p:spTgt spid="2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0" dur="1000" fill="hold"/>
                                        <p:tgtEl>
                                          <p:spTgt spid="2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1" dur="1000" fill="hold"/>
                                        <p:tgtEl>
                                          <p:spTgt spid="2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4" dur="1000"/>
                                        <p:tgtEl>
                                          <p:spTgt spid="2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5" dur="1000" fill="hold"/>
                                        <p:tgtEl>
                                          <p:spTgt spid="2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6" dur="1000" fill="hold"/>
                                        <p:tgtEl>
                                          <p:spTgt spid="2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31" dur="1000"/>
                                        <p:tgtEl>
                                          <p:spTgt spid="27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32" dur="1000" fill="hold"/>
                                        <p:tgtEl>
                                          <p:spTgt spid="27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3" dur="1000" fill="hold"/>
                                        <p:tgtEl>
                                          <p:spTgt spid="27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36" dur="1000"/>
                                        <p:tgtEl>
                                          <p:spTgt spid="27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37" dur="1000" fill="hold"/>
                                        <p:tgtEl>
                                          <p:spTgt spid="27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8" dur="1000" fill="hold"/>
                                        <p:tgtEl>
                                          <p:spTgt spid="27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43" dur="10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44" dur="1000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5" dur="1000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0" name="Table 1"/>
          <p:cNvGraphicFramePr/>
          <p:nvPr/>
        </p:nvGraphicFramePr>
        <p:xfrm>
          <a:off x="0" y="0"/>
          <a:ext cx="12191760" cy="6873120"/>
        </p:xfrm>
        <a:graphic>
          <a:graphicData uri="http://schemas.openxmlformats.org/drawingml/2006/table">
            <a:tbl>
              <a:tblPr/>
              <a:tblGrid>
                <a:gridCol w="243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382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382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382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43864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1" strike="noStrike" spc="-1">
                          <a:solidFill>
                            <a:srgbClr val="FFFFFF"/>
                          </a:solidFill>
                          <a:latin typeface="Calibri"/>
                        </a:rPr>
                        <a:t>Lists</a:t>
                      </a:r>
                      <a:endParaRPr lang="en-GB" sz="1800" b="0" strike="noStrike" spc="-1">
                        <a:latin typeface="Arial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1" strike="noStrike" spc="-1">
                          <a:solidFill>
                            <a:srgbClr val="FFFFFF"/>
                          </a:solidFill>
                          <a:latin typeface="Calibri"/>
                        </a:rPr>
                        <a:t>Sets</a:t>
                      </a:r>
                      <a:endParaRPr lang="en-GB" sz="1800" b="0" strike="noStrike" spc="-1">
                        <a:latin typeface="Arial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1" strike="noStrike" spc="-1">
                          <a:solidFill>
                            <a:srgbClr val="FFFFFF"/>
                          </a:solidFill>
                          <a:latin typeface="Calibri"/>
                        </a:rPr>
                        <a:t>Dictionaries</a:t>
                      </a:r>
                      <a:endParaRPr lang="en-GB" sz="1800" b="0" strike="noStrike" spc="-1">
                        <a:latin typeface="Arial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1" strike="noStrike" spc="-1">
                          <a:solidFill>
                            <a:srgbClr val="FFFFFF"/>
                          </a:solidFill>
                          <a:latin typeface="Calibri"/>
                        </a:rPr>
                        <a:t>Tuples</a:t>
                      </a:r>
                      <a:endParaRPr lang="en-GB" sz="1800" b="0" strike="noStrike" spc="-1">
                        <a:latin typeface="Arial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18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Define</a:t>
                      </a:r>
                      <a:endParaRPr lang="en-GB" sz="1800" b="0" strike="noStrike" spc="-1">
                        <a:latin typeface="Arial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alist = [1,2,7]</a:t>
                      </a:r>
                      <a:endParaRPr lang="en-GB" sz="1800" b="0" strike="noStrike" spc="-1">
                        <a:latin typeface="Arial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aset = {1,12,8}</a:t>
                      </a:r>
                      <a:endParaRPr lang="en-GB" sz="1800" b="0" strike="noStrike" spc="-1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aset = set([1,12,8])</a:t>
                      </a:r>
                      <a:endParaRPr lang="en-GB" sz="1800" b="0" strike="noStrike" spc="-1">
                        <a:latin typeface="Arial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adict ={‘name’:’Stelios’, ‘email’:’s@test.com’}</a:t>
                      </a:r>
                      <a:endParaRPr lang="en-GB" sz="1800" b="0" strike="noStrike" spc="-1">
                        <a:latin typeface="Arial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data=(10,20,30) x,y,z=data</a:t>
                      </a:r>
                      <a:endParaRPr lang="en-GB" sz="1800" b="0" strike="noStrike" spc="-1">
                        <a:latin typeface="Arial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18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Access</a:t>
                      </a:r>
                      <a:endParaRPr lang="en-GB" sz="1800" b="0" strike="noStrike" spc="-1">
                        <a:latin typeface="Arial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print(alist[0])</a:t>
                      </a:r>
                      <a:endParaRPr lang="en-GB" sz="1800" b="0" strike="noStrike" spc="-1">
                        <a:latin typeface="Arial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print(aset), </a:t>
                      </a:r>
                      <a:br>
                        <a:rPr sz="1800"/>
                      </a:b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cannot print by index!</a:t>
                      </a:r>
                      <a:endParaRPr lang="en-GB" sz="1800" b="0" strike="noStrike" spc="-1">
                        <a:latin typeface="Arial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print(adict[‘name’])</a:t>
                      </a:r>
                      <a:endParaRPr lang="en-GB" sz="1800" b="0" strike="noStrike" spc="-1">
                        <a:latin typeface="Arial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print(data[0]) </a:t>
                      </a:r>
                      <a:endParaRPr lang="en-GB" sz="1800" b="0" strike="noStrike" spc="-1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1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or</a:t>
                      </a: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 print(x)</a:t>
                      </a:r>
                      <a:endParaRPr lang="en-GB" sz="1800" b="0" strike="noStrike" spc="-1">
                        <a:latin typeface="Arial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18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Duplicated values?</a:t>
                      </a:r>
                      <a:endParaRPr lang="en-GB" sz="1800" b="0" strike="noStrike" spc="-1">
                        <a:latin typeface="Arial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  <a:endParaRPr lang="en-GB" sz="1800" b="0" strike="noStrike" spc="-1">
                        <a:latin typeface="Arial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  <a:endParaRPr lang="en-GB" sz="1800" b="0" strike="noStrike" spc="-1">
                        <a:latin typeface="Arial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No duplicated keys, Yes duplicated values</a:t>
                      </a:r>
                      <a:endParaRPr lang="en-GB" sz="1800" b="0" strike="noStrike" spc="-1">
                        <a:latin typeface="Arial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Yes (faster than lists)</a:t>
                      </a:r>
                      <a:endParaRPr lang="en-GB" sz="1800" b="0" strike="noStrike" spc="-1">
                        <a:latin typeface="Arial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819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Add</a:t>
                      </a:r>
                      <a:endParaRPr lang="en-GB" sz="1800" b="0" strike="noStrike" spc="-1">
                        <a:latin typeface="Arial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6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alist.append(10)</a:t>
                      </a:r>
                      <a:endParaRPr lang="en-GB" sz="1600" b="0" strike="noStrike" spc="-1">
                        <a:latin typeface="Arial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aset.add(10)</a:t>
                      </a:r>
                      <a:endParaRPr lang="en-GB" sz="1800" b="0" strike="noStrike" spc="-1">
                        <a:latin typeface="Arial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adict[‘city’]=‘London’</a:t>
                      </a:r>
                      <a:endParaRPr lang="en-GB" sz="1800" b="0" strike="noStrike" spc="-1">
                        <a:latin typeface="Arial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You cannot add directly, indirectly only (transform to list)</a:t>
                      </a:r>
                      <a:endParaRPr lang="en-GB" sz="1800" b="0" strike="noStrike" spc="-1">
                        <a:latin typeface="Arial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Mutable?</a:t>
                      </a:r>
                      <a:endParaRPr lang="en-GB" sz="1800" b="0" strike="noStrike" spc="-1">
                        <a:latin typeface="Arial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  <a:endParaRPr lang="en-GB" sz="1800" b="0" strike="noStrike" spc="-1">
                        <a:latin typeface="Arial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  <a:endParaRPr lang="en-GB" sz="1800" b="0" strike="noStrike" spc="-1">
                        <a:latin typeface="Arial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  <a:endParaRPr lang="en-GB" sz="1800" b="0" strike="noStrike" spc="-1">
                        <a:latin typeface="Arial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No!</a:t>
                      </a:r>
                      <a:endParaRPr lang="en-GB" sz="1800" b="0" strike="noStrike" spc="-1">
                        <a:latin typeface="Arial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518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Empty data structure</a:t>
                      </a:r>
                      <a:endParaRPr lang="en-GB" sz="1800" b="0" strike="noStrike" spc="-1">
                        <a:latin typeface="Arial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alist=[] or alist=list()</a:t>
                      </a:r>
                      <a:endParaRPr lang="en-GB" sz="1800" b="0" strike="noStrike" spc="-1">
                        <a:latin typeface="Arial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aset=set()</a:t>
                      </a:r>
                      <a:endParaRPr lang="en-GB" sz="1800" b="0" strike="noStrike" spc="-1">
                        <a:latin typeface="Arial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adict={} or adict=dict()</a:t>
                      </a:r>
                      <a:endParaRPr lang="en-GB" sz="1800" b="0" strike="noStrike" spc="-1">
                        <a:latin typeface="Arial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data=() *Useless, you cannot add!</a:t>
                      </a:r>
                      <a:endParaRPr lang="en-GB" sz="1800" b="0" strike="noStrike" spc="-1">
                        <a:latin typeface="Arial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Slicing?</a:t>
                      </a:r>
                      <a:endParaRPr lang="en-GB" sz="1800" b="0" strike="noStrike" spc="-1">
                        <a:latin typeface="Arial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alist[1:2] (by index)</a:t>
                      </a:r>
                      <a:endParaRPr lang="en-GB" sz="1800" b="0" strike="noStrike" spc="-1">
                        <a:latin typeface="Arial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Not available</a:t>
                      </a:r>
                      <a:endParaRPr lang="en-GB" sz="1800" b="0" strike="noStrike" spc="-1">
                        <a:latin typeface="Arial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Not available</a:t>
                      </a:r>
                      <a:endParaRPr lang="en-GB" sz="1800" b="0" strike="noStrike" spc="-1">
                        <a:latin typeface="Arial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Not available</a:t>
                      </a:r>
                      <a:endParaRPr lang="en-GB" sz="1800" b="0" strike="noStrike" spc="-1">
                        <a:latin typeface="Arial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321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When to use?</a:t>
                      </a:r>
                      <a:endParaRPr lang="en-GB" sz="1800" b="0" strike="noStrike" spc="-1">
                        <a:latin typeface="Arial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285840" indent="-28584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Arial"/>
                        <a:buChar char="•"/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Collection of data that does not need random access.</a:t>
                      </a:r>
                      <a:endParaRPr lang="en-GB" sz="1800" b="0" strike="noStrike" spc="-1">
                        <a:latin typeface="Arial"/>
                      </a:endParaRPr>
                    </a:p>
                    <a:p>
                      <a:pPr marL="285840" indent="-28584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Arial"/>
                        <a:buChar char="•"/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When you need to iterate and modify items.</a:t>
                      </a:r>
                      <a:endParaRPr lang="en-GB" sz="1800" b="0" strike="noStrike" spc="-1">
                        <a:latin typeface="Arial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285840" indent="-28584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Arial"/>
                        <a:buChar char="•"/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When you want to eliminate duplicated values.</a:t>
                      </a:r>
                      <a:endParaRPr lang="en-GB" sz="1800" b="0" strike="noStrike" spc="-1">
                        <a:latin typeface="Arial"/>
                      </a:endParaRPr>
                    </a:p>
                    <a:p>
                      <a:pPr marL="285840" indent="-28584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Arial"/>
                        <a:buChar char="•"/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When you need uniqueness of elements</a:t>
                      </a:r>
                      <a:endParaRPr lang="en-GB" sz="1800" b="0" strike="noStrike" spc="-1">
                        <a:latin typeface="Arial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285840" indent="-28584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Arial"/>
                        <a:buChar char="•"/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You need a key to value data association.</a:t>
                      </a:r>
                      <a:endParaRPr lang="en-GB" sz="1800" b="0" strike="noStrike" spc="-1">
                        <a:latin typeface="Arial"/>
                      </a:endParaRPr>
                    </a:p>
                    <a:p>
                      <a:pPr marL="285840" indent="-28584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Arial"/>
                        <a:buChar char="•"/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Fast lookup, based on a key.</a:t>
                      </a:r>
                      <a:endParaRPr lang="en-GB" sz="1800" b="0" strike="noStrike" spc="-1">
                        <a:latin typeface="Arial"/>
                      </a:endParaRPr>
                    </a:p>
                    <a:p>
                      <a:pPr marL="285840" indent="-28584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Arial"/>
                        <a:buChar char="•"/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When data needs to be modified</a:t>
                      </a:r>
                      <a:endParaRPr lang="en-GB" sz="1800" b="0" strike="noStrike" spc="-1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lang="en-GB" sz="1800" b="0" strike="noStrike" spc="-1">
                        <a:latin typeface="Arial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285840" indent="-28584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Arial"/>
                        <a:buChar char="•"/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To ensure immutability.</a:t>
                      </a:r>
                      <a:endParaRPr lang="en-GB" sz="1800" b="0" strike="noStrike" spc="-1">
                        <a:latin typeface="Arial"/>
                      </a:endParaRPr>
                    </a:p>
                    <a:p>
                      <a:pPr marL="285840" indent="-28584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Arial"/>
                        <a:buChar char="•"/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Can be used in combination with other data structure, for example a tuple could represent a key in a dictionary</a:t>
                      </a:r>
                      <a:endParaRPr lang="en-GB" sz="1800" b="0" strike="noStrike" spc="-1">
                        <a:latin typeface="Arial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160" cy="13240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indent="0">
              <a:lnSpc>
                <a:spcPct val="90000"/>
              </a:lnSpc>
              <a:buNone/>
            </a:pPr>
            <a:r>
              <a:rPr lang="en-GB" sz="4400" b="0" strike="noStrike" spc="-1">
                <a:solidFill>
                  <a:srgbClr val="FFFFFF"/>
                </a:solidFill>
                <a:latin typeface="Verdana"/>
                <a:ea typeface="Verdana"/>
              </a:rPr>
              <a:t>Recap Quiz!</a:t>
            </a:r>
            <a:endParaRPr lang="en-GB" sz="4400" b="0" strike="noStrike" spc="-1">
              <a:latin typeface="Arial"/>
            </a:endParaRPr>
          </a:p>
        </p:txBody>
      </p:sp>
      <p:sp>
        <p:nvSpPr>
          <p:cNvPr id="139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4160" cy="43498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lang="en-GB" sz="2800" b="0" strike="noStrike" spc="-1">
                <a:solidFill>
                  <a:srgbClr val="FFFFFF"/>
                </a:solidFill>
                <a:latin typeface="Verdana"/>
                <a:ea typeface="Verdana"/>
              </a:rPr>
              <a:t>colors = ["red", "green", "burnt sienna", "blue"]</a:t>
            </a:r>
            <a:endParaRPr lang="en-GB" sz="2800" b="0" strike="noStrike" spc="-1">
              <a:latin typeface="Arial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</a:pPr>
            <a:endParaRPr lang="en-GB" sz="2800" b="0" strike="noStrike" spc="-1">
              <a:latin typeface="Arial"/>
            </a:endParaRPr>
          </a:p>
          <a:p>
            <a:pPr marL="971640" lvl="1" indent="-51444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Calibri Light"/>
              <a:buAutoNum type="arabicPeriod"/>
            </a:pPr>
            <a:r>
              <a:rPr lang="en-GB" sz="2400" b="0" strike="noStrike" spc="-1">
                <a:solidFill>
                  <a:srgbClr val="FFFFFF"/>
                </a:solidFill>
                <a:latin typeface="Verdana"/>
                <a:ea typeface="Verdana"/>
              </a:rPr>
              <a:t>What is the output of the colors[2] expression?</a:t>
            </a:r>
            <a:endParaRPr lang="en-GB" sz="2400" b="0" strike="noStrike" spc="-1">
              <a:latin typeface="Arial"/>
            </a:endParaRPr>
          </a:p>
          <a:p>
            <a:pPr indent="0">
              <a:lnSpc>
                <a:spcPct val="100000"/>
              </a:lnSpc>
              <a:buNone/>
            </a:pPr>
            <a:endParaRPr lang="en-GB" sz="2400" b="0" strike="noStrike" spc="-1">
              <a:latin typeface="Arial"/>
            </a:endParaRPr>
          </a:p>
          <a:p>
            <a:pPr marL="971640" lvl="1" indent="-51444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Calibri Light"/>
              <a:buAutoNum type="arabicPeriod"/>
            </a:pPr>
            <a:r>
              <a:rPr lang="en-GB" sz="2400" b="0" strike="noStrike" spc="-1">
                <a:solidFill>
                  <a:srgbClr val="FFFFFF"/>
                </a:solidFill>
                <a:latin typeface="Verdana"/>
                <a:ea typeface="Verdana"/>
              </a:rPr>
              <a:t>Which list index would select the value 'red' from the above list?</a:t>
            </a:r>
            <a:endParaRPr lang="en-GB" sz="2400" b="0" strike="noStrike" spc="-1">
              <a:latin typeface="Arial"/>
            </a:endParaRPr>
          </a:p>
          <a:p>
            <a:pPr indent="0">
              <a:lnSpc>
                <a:spcPct val="100000"/>
              </a:lnSpc>
              <a:buNone/>
            </a:pPr>
            <a:endParaRPr lang="en-GB" sz="2400" b="0" strike="noStrike" spc="-1">
              <a:latin typeface="Arial"/>
            </a:endParaRPr>
          </a:p>
          <a:p>
            <a:pPr marL="971640" lvl="1" indent="-51444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Calibri Light"/>
              <a:buAutoNum type="arabicPeriod"/>
            </a:pPr>
            <a:r>
              <a:rPr lang="en-GB" sz="2400" b="0" strike="noStrike" spc="-1">
                <a:solidFill>
                  <a:srgbClr val="FFFFFF"/>
                </a:solidFill>
                <a:latin typeface="Verdana"/>
                <a:ea typeface="Verdana"/>
              </a:rPr>
              <a:t>What is the result of the </a:t>
            </a:r>
            <a:r>
              <a:rPr lang="en-GB" sz="2400" b="1" strike="noStrike" spc="-1">
                <a:solidFill>
                  <a:srgbClr val="FFC000"/>
                </a:solidFill>
                <a:latin typeface="Courier New"/>
                <a:ea typeface="Verdana"/>
              </a:rPr>
              <a:t>“yellow” in colors </a:t>
            </a:r>
            <a:r>
              <a:rPr lang="en-GB" sz="2400" b="0" strike="noStrike" spc="-1">
                <a:solidFill>
                  <a:srgbClr val="FFFFFF"/>
                </a:solidFill>
                <a:latin typeface="Verdana"/>
                <a:ea typeface="Verdana"/>
              </a:rPr>
              <a:t>expression?</a:t>
            </a:r>
            <a:endParaRPr lang="en-GB" sz="2400" b="0" strike="noStrike" spc="-1">
              <a:latin typeface="Arial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</a:pPr>
            <a:endParaRPr lang="en-GB" sz="2400" b="0" strike="noStrike" spc="-1">
              <a:latin typeface="Arial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en-GB" sz="2400" b="0" strike="noStrike" spc="-1">
              <a:latin typeface="Arial"/>
            </a:endParaRPr>
          </a:p>
        </p:txBody>
      </p:sp>
      <p:sp>
        <p:nvSpPr>
          <p:cNvPr id="140" name="Rectangle 3"/>
          <p:cNvSpPr/>
          <p:nvPr/>
        </p:nvSpPr>
        <p:spPr>
          <a:xfrm>
            <a:off x="9875520" y="0"/>
            <a:ext cx="2315160" cy="2464200"/>
          </a:xfrm>
          <a:prstGeom prst="rect">
            <a:avLst/>
          </a:prstGeom>
          <a:solidFill>
            <a:srgbClr val="A2A1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41" name="Picture 4" descr="A picture containing text, clock&#10;&#10;Description automatically generated"/>
          <p:cNvPicPr/>
          <p:nvPr/>
        </p:nvPicPr>
        <p:blipFill>
          <a:blip r:embed="rId2"/>
          <a:stretch/>
        </p:blipFill>
        <p:spPr>
          <a:xfrm>
            <a:off x="10295640" y="518040"/>
            <a:ext cx="1475280" cy="142812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1" name="Table 1"/>
          <p:cNvGraphicFramePr/>
          <p:nvPr/>
        </p:nvGraphicFramePr>
        <p:xfrm>
          <a:off x="0" y="0"/>
          <a:ext cx="12191760" cy="6858000"/>
        </p:xfrm>
        <a:graphic>
          <a:graphicData uri="http://schemas.openxmlformats.org/drawingml/2006/table">
            <a:tbl>
              <a:tblPr/>
              <a:tblGrid>
                <a:gridCol w="20599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63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786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91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4987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650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1" strike="noStrike" spc="-1">
                          <a:solidFill>
                            <a:srgbClr val="FFFFFF"/>
                          </a:solidFill>
                          <a:latin typeface="Calibri"/>
                        </a:rPr>
                        <a:t>Lists</a:t>
                      </a:r>
                      <a:endParaRPr lang="en-GB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1" strike="noStrike" spc="-1">
                          <a:solidFill>
                            <a:srgbClr val="FFFFFF"/>
                          </a:solidFill>
                          <a:latin typeface="Calibri"/>
                        </a:rPr>
                        <a:t>Dictionaries</a:t>
                      </a:r>
                      <a:endParaRPr lang="en-GB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1" strike="noStrike" spc="-1">
                          <a:solidFill>
                            <a:srgbClr val="FFFFFF"/>
                          </a:solidFill>
                          <a:latin typeface="Calibri"/>
                        </a:rPr>
                        <a:t>Sets</a:t>
                      </a:r>
                      <a:endParaRPr lang="en-GB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1" strike="noStrike" spc="-1">
                          <a:solidFill>
                            <a:srgbClr val="FFFFFF"/>
                          </a:solidFill>
                          <a:latin typeface="Calibri"/>
                        </a:rPr>
                        <a:t>Tuples</a:t>
                      </a:r>
                      <a:endParaRPr lang="en-GB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518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When to use?</a:t>
                      </a:r>
                      <a:endParaRPr lang="en-GB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285840" indent="-28584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Arial"/>
                        <a:buChar char="•"/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Collection of data that does not need random access.</a:t>
                      </a:r>
                      <a:endParaRPr lang="en-GB" sz="1800" b="0" strike="noStrike" spc="-1">
                        <a:latin typeface="Arial"/>
                      </a:endParaRPr>
                    </a:p>
                    <a:p>
                      <a:pPr marL="285840" indent="-28584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Arial"/>
                        <a:buChar char="•"/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When you need to iterate and modify items.</a:t>
                      </a:r>
                      <a:endParaRPr lang="en-GB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285840" indent="-28584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Arial"/>
                        <a:buChar char="•"/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You need a key to value data association.</a:t>
                      </a:r>
                      <a:endParaRPr lang="en-GB" sz="1800" b="0" strike="noStrike" spc="-1">
                        <a:latin typeface="Arial"/>
                      </a:endParaRPr>
                    </a:p>
                    <a:p>
                      <a:pPr marL="285840" indent="-28584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Arial"/>
                        <a:buChar char="•"/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Fast lookup, based on a key.</a:t>
                      </a:r>
                      <a:endParaRPr lang="en-GB" sz="1800" b="0" strike="noStrike" spc="-1">
                        <a:latin typeface="Arial"/>
                      </a:endParaRPr>
                    </a:p>
                    <a:p>
                      <a:pPr marL="285840" indent="-28584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Arial"/>
                        <a:buChar char="•"/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When data needs to be modified</a:t>
                      </a:r>
                      <a:endParaRPr lang="en-GB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285840" indent="-28584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Arial"/>
                        <a:buChar char="•"/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When you want to eliminate duplicated values.</a:t>
                      </a:r>
                      <a:endParaRPr lang="en-GB" sz="1800" b="0" strike="noStrike" spc="-1">
                        <a:latin typeface="Arial"/>
                      </a:endParaRPr>
                    </a:p>
                    <a:p>
                      <a:pPr marL="285840" indent="-28584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Arial"/>
                        <a:buChar char="•"/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When you need uniqueness of elements</a:t>
                      </a:r>
                      <a:endParaRPr lang="en-GB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285840" indent="-28584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Arial"/>
                        <a:buChar char="•"/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To ensure immutability.</a:t>
                      </a:r>
                      <a:endParaRPr lang="en-GB" sz="1800" b="0" strike="noStrike" spc="-1">
                        <a:latin typeface="Arial"/>
                      </a:endParaRPr>
                    </a:p>
                    <a:p>
                      <a:pPr marL="285840" indent="-28584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Arial"/>
                        <a:buChar char="•"/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Can be used in combination with other data structure, for example a tuple could represent a key in a dictionary</a:t>
                      </a:r>
                      <a:endParaRPr lang="en-GB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03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Duplicated values?</a:t>
                      </a:r>
                      <a:endParaRPr lang="en-GB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  <a:endParaRPr lang="en-GB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No duplicated keys, Yes duplicated values</a:t>
                      </a:r>
                      <a:endParaRPr lang="en-GB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1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  <a:endParaRPr lang="en-GB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Yes (faster than lists)</a:t>
                      </a:r>
                      <a:endParaRPr lang="en-GB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0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Mutable?</a:t>
                      </a:r>
                      <a:endParaRPr lang="en-GB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  <a:endParaRPr lang="en-GB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  <a:endParaRPr lang="en-GB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  <a:endParaRPr lang="en-GB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No!</a:t>
                      </a:r>
                      <a:endParaRPr lang="en-GB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007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Slicing?</a:t>
                      </a:r>
                      <a:endParaRPr lang="en-GB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alist[0:2] (by index)</a:t>
                      </a:r>
                      <a:endParaRPr lang="en-GB" sz="1800" b="0" strike="noStrike" spc="-1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* Remember index starts from zero</a:t>
                      </a:r>
                      <a:endParaRPr lang="en-GB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Not available</a:t>
                      </a:r>
                      <a:endParaRPr lang="en-GB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Not available</a:t>
                      </a:r>
                      <a:endParaRPr lang="en-GB" sz="1800" b="0" strike="noStrike" spc="-1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(you need to create a loop and extract data)</a:t>
                      </a:r>
                      <a:endParaRPr lang="en-GB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Not available</a:t>
                      </a:r>
                      <a:endParaRPr lang="en-GB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521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When to use?</a:t>
                      </a:r>
                      <a:endParaRPr lang="en-GB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285840" indent="-28584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Arial"/>
                        <a:buChar char="•"/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Collection of data that does not need random access.</a:t>
                      </a:r>
                      <a:endParaRPr lang="en-GB" sz="1800" b="0" strike="noStrike" spc="-1">
                        <a:latin typeface="Arial"/>
                      </a:endParaRPr>
                    </a:p>
                    <a:p>
                      <a:pPr marL="285840" indent="-28584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Arial"/>
                        <a:buChar char="•"/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When you need to iterate and modify items.</a:t>
                      </a:r>
                      <a:endParaRPr lang="en-GB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285840" indent="-28584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Arial"/>
                        <a:buChar char="•"/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You need a key to value data association.</a:t>
                      </a:r>
                      <a:endParaRPr lang="en-GB" sz="1800" b="0" strike="noStrike" spc="-1">
                        <a:latin typeface="Arial"/>
                      </a:endParaRPr>
                    </a:p>
                    <a:p>
                      <a:pPr marL="285840" indent="-28584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Arial"/>
                        <a:buChar char="•"/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Fast lookup, based on a key.</a:t>
                      </a:r>
                      <a:endParaRPr lang="en-GB" sz="1800" b="0" strike="noStrike" spc="-1">
                        <a:latin typeface="Arial"/>
                      </a:endParaRPr>
                    </a:p>
                    <a:p>
                      <a:pPr marL="285840" indent="-28584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Arial"/>
                        <a:buChar char="•"/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When data needs to be modified.</a:t>
                      </a:r>
                      <a:endParaRPr lang="en-GB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285840" indent="-28584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Arial"/>
                        <a:buChar char="•"/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When you want to eliminate duplicated values.</a:t>
                      </a:r>
                      <a:endParaRPr lang="en-GB" sz="1800" b="0" strike="noStrike" spc="-1">
                        <a:latin typeface="Arial"/>
                      </a:endParaRPr>
                    </a:p>
                    <a:p>
                      <a:pPr marL="285840" indent="-28584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Arial"/>
                        <a:buChar char="•"/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When you need uniqueness of elements.</a:t>
                      </a:r>
                      <a:endParaRPr lang="en-GB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285840" indent="-28584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Arial"/>
                        <a:buChar char="•"/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To ensure immutability.</a:t>
                      </a:r>
                      <a:endParaRPr lang="en-GB" sz="1800" b="0" strike="noStrike" spc="-1">
                        <a:latin typeface="Arial"/>
                      </a:endParaRPr>
                    </a:p>
                    <a:p>
                      <a:pPr marL="285840" indent="-28584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Arial"/>
                        <a:buChar char="•"/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Can be used in combination with other data structure, for example a tuple could represent a key in a dictionary.</a:t>
                      </a:r>
                      <a:endParaRPr lang="en-GB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10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8" dur="1000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9" dur="1000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2" name="Table 4"/>
          <p:cNvGraphicFramePr/>
          <p:nvPr/>
        </p:nvGraphicFramePr>
        <p:xfrm>
          <a:off x="0" y="0"/>
          <a:ext cx="12191760" cy="6886800"/>
        </p:xfrm>
        <a:graphic>
          <a:graphicData uri="http://schemas.openxmlformats.org/drawingml/2006/table">
            <a:tbl>
              <a:tblPr/>
              <a:tblGrid>
                <a:gridCol w="17524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937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032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032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439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366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600" b="1" strike="noStrike" spc="-1">
                          <a:solidFill>
                            <a:srgbClr val="FFFFFF"/>
                          </a:solidFill>
                          <a:latin typeface="Calibri"/>
                        </a:rPr>
                        <a:t>Lists</a:t>
                      </a:r>
                      <a:endParaRPr lang="en-GB" sz="16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600" b="1" strike="noStrike" spc="-1">
                          <a:solidFill>
                            <a:srgbClr val="FFFFFF"/>
                          </a:solidFill>
                          <a:latin typeface="Calibri"/>
                        </a:rPr>
                        <a:t>Dictionaries</a:t>
                      </a:r>
                      <a:endParaRPr lang="en-GB" sz="16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600" b="1" strike="noStrike" spc="-1">
                          <a:solidFill>
                            <a:srgbClr val="FFFFFF"/>
                          </a:solidFill>
                          <a:latin typeface="Calibri"/>
                        </a:rPr>
                        <a:t>Sets</a:t>
                      </a:r>
                      <a:endParaRPr lang="en-GB" sz="16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600" b="1" strike="noStrike" spc="-1">
                          <a:solidFill>
                            <a:srgbClr val="FFFFFF"/>
                          </a:solidFill>
                          <a:latin typeface="Calibri"/>
                        </a:rPr>
                        <a:t>Tuples</a:t>
                      </a:r>
                      <a:endParaRPr lang="en-GB" sz="16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14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6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Create a new</a:t>
                      </a:r>
                      <a:endParaRPr lang="en-GB" sz="16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6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alist = [10,20,30,40]</a:t>
                      </a:r>
                      <a:endParaRPr lang="en-GB" sz="16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GB" sz="16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adict ={‘</a:t>
                      </a:r>
                      <a:r>
                        <a:rPr lang="en-GB" sz="1600" b="1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name</a:t>
                      </a:r>
                      <a:r>
                        <a:rPr lang="en-GB" sz="16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’:Tom’,      ‘</a:t>
                      </a:r>
                      <a:r>
                        <a:rPr lang="en-GB" sz="1600" b="1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email</a:t>
                      </a:r>
                      <a:r>
                        <a:rPr lang="en-GB" sz="16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’:’tom@msn.com’}</a:t>
                      </a:r>
                      <a:endParaRPr lang="en-GB" sz="16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6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aset={10,20,30,40}</a:t>
                      </a:r>
                      <a:endParaRPr lang="en-GB" sz="16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GB" sz="16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atuple=(10,20,30)</a:t>
                      </a:r>
                      <a:endParaRPr lang="en-GB" sz="16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14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6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Create an empty</a:t>
                      </a:r>
                      <a:endParaRPr lang="en-GB" sz="16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6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alist = list() or</a:t>
                      </a:r>
                      <a:endParaRPr lang="en-GB" sz="1600" b="0" strike="noStrike" spc="-1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6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alist = []</a:t>
                      </a:r>
                      <a:endParaRPr lang="en-GB" sz="16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6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adict = dict() or</a:t>
                      </a:r>
                      <a:endParaRPr lang="en-GB" sz="1600" b="0" strike="noStrike" spc="-1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6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adict = {}</a:t>
                      </a:r>
                      <a:endParaRPr lang="en-GB" sz="16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6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aset=set()</a:t>
                      </a:r>
                      <a:endParaRPr lang="en-GB" sz="16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GB" sz="16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atuple=() *Useless, you cannot add!</a:t>
                      </a:r>
                      <a:endParaRPr lang="en-GB" sz="16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265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6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Add a value</a:t>
                      </a:r>
                      <a:endParaRPr lang="en-GB" sz="16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6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alist.append(50)</a:t>
                      </a:r>
                      <a:endParaRPr lang="en-GB" sz="1600" b="0" strike="noStrike" spc="-1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6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This will make:</a:t>
                      </a:r>
                      <a:endParaRPr lang="en-GB" sz="1600" b="0" strike="noStrike" spc="-1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6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alist = [10,20,30,40,50]</a:t>
                      </a:r>
                      <a:endParaRPr lang="en-GB" sz="16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6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Add a new key/value</a:t>
                      </a:r>
                      <a:endParaRPr lang="en-GB" sz="1600" b="0" strike="noStrike" spc="-1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GB" sz="16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adict['city']='London’</a:t>
                      </a:r>
                      <a:endParaRPr lang="en-GB" sz="1600" b="0" strike="noStrike" spc="-1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endParaRPr lang="en-GB" sz="16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GB" sz="16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aset.add(50)</a:t>
                      </a:r>
                      <a:endParaRPr lang="en-GB" sz="1600" b="0" strike="noStrike" spc="-1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endParaRPr lang="en-GB" sz="16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6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You cannot add!</a:t>
                      </a:r>
                      <a:endParaRPr lang="en-GB" sz="1600" b="0" strike="noStrike" spc="-1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6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Indirectly, you need to convert to a list</a:t>
                      </a:r>
                      <a:endParaRPr lang="en-GB" sz="16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265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6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Remove a value</a:t>
                      </a:r>
                      <a:endParaRPr lang="en-GB" sz="16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6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alist.remove(40)</a:t>
                      </a:r>
                      <a:endParaRPr lang="en-GB" sz="1600" b="0" strike="noStrike" spc="-1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6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This will make:</a:t>
                      </a:r>
                      <a:endParaRPr lang="en-GB" sz="1600" b="0" strike="noStrike" spc="-1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6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alist = [10,20,30]</a:t>
                      </a:r>
                      <a:endParaRPr lang="en-GB" sz="16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GB" sz="16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Delete key and value</a:t>
                      </a:r>
                      <a:endParaRPr lang="en-GB" sz="1600" b="0" strike="noStrike" spc="-1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GB" sz="16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adict.pop(‘email’)</a:t>
                      </a:r>
                      <a:endParaRPr lang="en-GB" sz="1600" b="0" strike="noStrike" spc="-1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endParaRPr lang="en-GB" sz="16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6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Delete the first element of the set</a:t>
                      </a:r>
                      <a:endParaRPr lang="en-GB" sz="1600" b="0" strike="noStrike" spc="-1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6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aset.pop()</a:t>
                      </a:r>
                      <a:endParaRPr lang="en-GB" sz="16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6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You cannot delete!</a:t>
                      </a:r>
                      <a:endParaRPr lang="en-GB" sz="1600" b="0" strike="noStrike" spc="-1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GB" sz="16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Indirectly, you need to convert to a list</a:t>
                      </a:r>
                      <a:endParaRPr lang="en-GB" sz="16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265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6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Update a value</a:t>
                      </a:r>
                      <a:endParaRPr lang="en-GB" sz="16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6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alist[1] = 200</a:t>
                      </a:r>
                      <a:endParaRPr lang="en-GB" sz="1600" b="0" strike="noStrike" spc="-1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6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This will make</a:t>
                      </a:r>
                      <a:endParaRPr lang="en-GB" sz="1600" b="0" strike="noStrike" spc="-1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GB" sz="16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alist = [10,200,30,40]</a:t>
                      </a:r>
                      <a:endParaRPr lang="en-GB" sz="16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6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adict[‘city’]=‘Athens’</a:t>
                      </a:r>
                      <a:endParaRPr lang="en-GB" sz="16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GB" sz="16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Best way is to convert to list, update and make it a set again</a:t>
                      </a:r>
                      <a:endParaRPr lang="en-GB" sz="16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6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You cannot update!</a:t>
                      </a:r>
                      <a:endParaRPr lang="en-GB" sz="1600" b="0" strike="noStrike" spc="-1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GB" sz="16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Indirectly, you need to convert to a list</a:t>
                      </a:r>
                      <a:endParaRPr lang="en-GB" sz="16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13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6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Access an element</a:t>
                      </a:r>
                      <a:endParaRPr lang="en-GB" sz="16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GB" sz="16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If you want to access element 20, you will use the element index number</a:t>
                      </a:r>
                      <a:endParaRPr lang="en-GB" sz="1600" b="0" strike="noStrike" spc="-1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GB" sz="16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              0   1   2    3</a:t>
                      </a:r>
                      <a:endParaRPr lang="en-GB" sz="1600" b="0" strike="noStrike" spc="-1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GB" sz="16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alist = [10,20,30,40]</a:t>
                      </a:r>
                      <a:endParaRPr lang="en-GB" sz="1600" b="0" strike="noStrike" spc="-1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GB" sz="1600" b="1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alist[1]</a:t>
                      </a:r>
                      <a:endParaRPr lang="en-GB" sz="16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6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If you want to access an </a:t>
                      </a:r>
                      <a:r>
                        <a:rPr lang="en-GB" sz="1600" b="1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element by key you use the key</a:t>
                      </a:r>
                      <a:endParaRPr lang="en-GB" sz="1600" b="0" strike="noStrike" spc="-1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lang="en-GB" sz="1600" b="0" strike="noStrike" spc="-1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6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adict[‘email’] it will extract the values for key ‘email’</a:t>
                      </a:r>
                      <a:endParaRPr lang="en-GB" sz="16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6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You have to use a loop to iterate</a:t>
                      </a:r>
                      <a:endParaRPr lang="en-GB" sz="16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GB" sz="16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x,y,z = atuple</a:t>
                      </a:r>
                      <a:endParaRPr lang="en-GB" sz="1600" b="0" strike="noStrike" spc="-1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GB" sz="16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So x = 10, y =20, z=30</a:t>
                      </a:r>
                      <a:endParaRPr lang="en-GB" sz="1600" b="0" strike="noStrike" spc="-1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endParaRPr lang="en-GB" sz="1600" b="0" strike="noStrike" spc="-1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GB" sz="16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Or </a:t>
                      </a:r>
                      <a:endParaRPr lang="en-GB" sz="1600" b="0" strike="noStrike" spc="-1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GB" sz="16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index:</a:t>
                      </a:r>
                      <a:endParaRPr lang="en-GB" sz="1600" b="0" strike="noStrike" spc="-1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GB" sz="16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atuple[</a:t>
                      </a:r>
                      <a:endParaRPr lang="en-GB" sz="16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172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6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Loops</a:t>
                      </a:r>
                      <a:endParaRPr lang="en-GB" sz="16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6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for element in </a:t>
                      </a:r>
                      <a:r>
                        <a:rPr lang="en-GB" sz="1600" b="1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alist</a:t>
                      </a:r>
                      <a:r>
                        <a:rPr lang="en-GB" sz="16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:</a:t>
                      </a:r>
                      <a:endParaRPr lang="en-GB" sz="1600" b="0" strike="noStrike" spc="-1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6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      print(element)</a:t>
                      </a:r>
                      <a:endParaRPr lang="en-GB" sz="1600" b="0" strike="noStrike" spc="-1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endParaRPr lang="en-GB" sz="16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GB" sz="16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for </a:t>
                      </a:r>
                      <a:r>
                        <a:rPr lang="en-GB" sz="1600" b="1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key,value </a:t>
                      </a:r>
                      <a:r>
                        <a:rPr lang="en-GB" sz="16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in adict.</a:t>
                      </a:r>
                      <a:r>
                        <a:rPr lang="en-GB" sz="1600" b="1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items()</a:t>
                      </a:r>
                      <a:r>
                        <a:rPr lang="en-GB" sz="16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:</a:t>
                      </a:r>
                      <a:endParaRPr lang="en-GB" sz="1600" b="0" strike="noStrike" spc="-1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GB" sz="16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   print(</a:t>
                      </a:r>
                      <a:r>
                        <a:rPr lang="en-GB" sz="1600" b="1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key</a:t>
                      </a:r>
                      <a:r>
                        <a:rPr lang="en-GB" sz="16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,</a:t>
                      </a:r>
                      <a:r>
                        <a:rPr lang="en-GB" sz="1600" b="1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value</a:t>
                      </a:r>
                      <a:r>
                        <a:rPr lang="en-GB" sz="16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)</a:t>
                      </a:r>
                      <a:endParaRPr lang="en-GB" sz="1600" b="0" strike="noStrike" spc="-1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endParaRPr lang="en-GB" sz="16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6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for element in </a:t>
                      </a:r>
                      <a:r>
                        <a:rPr lang="en-GB" sz="1600" b="1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aset</a:t>
                      </a:r>
                      <a:r>
                        <a:rPr lang="en-GB" sz="16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:</a:t>
                      </a:r>
                      <a:endParaRPr lang="en-GB" sz="1600" b="0" strike="noStrike" spc="-1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6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  print(element</a:t>
                      </a:r>
                      <a:endParaRPr lang="en-GB" sz="16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6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for element in </a:t>
                      </a:r>
                      <a:r>
                        <a:rPr lang="en-GB" sz="1600" b="1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atuple</a:t>
                      </a:r>
                      <a:r>
                        <a:rPr lang="en-GB" sz="16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:</a:t>
                      </a:r>
                      <a:endParaRPr lang="en-GB" sz="1600" b="0" strike="noStrike" spc="-1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6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  print(element)</a:t>
                      </a:r>
                      <a:endParaRPr lang="en-GB" sz="1600" b="0" strike="noStrike" spc="-1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lang="en-GB" sz="1600" b="0" strike="noStrike" spc="-1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6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# We prefer to extract using variable</a:t>
                      </a:r>
                      <a:endParaRPr lang="en-GB" sz="16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Rectangle 3"/>
          <p:cNvSpPr/>
          <p:nvPr/>
        </p:nvSpPr>
        <p:spPr>
          <a:xfrm>
            <a:off x="0" y="0"/>
            <a:ext cx="12190680" cy="1689120"/>
          </a:xfrm>
          <a:prstGeom prst="rect">
            <a:avLst/>
          </a:prstGeom>
          <a:solidFill>
            <a:srgbClr val="2642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160" cy="13240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rmAutofit/>
          </a:bodyPr>
          <a:lstStyle/>
          <a:p>
            <a:pPr indent="0">
              <a:lnSpc>
                <a:spcPct val="90000"/>
              </a:lnSpc>
              <a:buNone/>
            </a:pPr>
            <a:r>
              <a:rPr lang="en-US" sz="3200" b="0" strike="noStrike" spc="-1">
                <a:solidFill>
                  <a:srgbClr val="FFFFFF"/>
                </a:solidFill>
                <a:latin typeface="Verdana"/>
                <a:ea typeface="Verdana"/>
              </a:rPr>
              <a:t>How often do I use different data structures?</a:t>
            </a:r>
            <a:endParaRPr lang="en-GB" sz="3200" b="0" strike="noStrike" spc="-1">
              <a:latin typeface="Arial"/>
            </a:endParaRPr>
          </a:p>
        </p:txBody>
      </p:sp>
      <p:sp>
        <p:nvSpPr>
          <p:cNvPr id="285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4160" cy="43498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/>
          </a:bodyPr>
          <a:lstStyle/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FFFFFF"/>
                </a:solidFill>
                <a:latin typeface="Verdana"/>
                <a:ea typeface="Verdana"/>
              </a:rPr>
              <a:t>Lists?</a:t>
            </a:r>
            <a:endParaRPr lang="en-GB" sz="2800" b="0" strike="noStrike" spc="-1">
              <a:latin typeface="Arial"/>
            </a:endParaRPr>
          </a:p>
          <a:p>
            <a:pPr marL="685800" lvl="1" indent="-2286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FFFFFF"/>
                </a:solidFill>
                <a:latin typeface="Verdana"/>
                <a:ea typeface="Verdana"/>
              </a:rPr>
              <a:t>Most common</a:t>
            </a:r>
            <a:endParaRPr lang="en-GB" sz="2400" b="0" strike="noStrike" spc="-1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FFFFFF"/>
                </a:solidFill>
                <a:latin typeface="Verdana"/>
                <a:ea typeface="Verdana"/>
              </a:rPr>
              <a:t>Dictionaries?</a:t>
            </a:r>
            <a:endParaRPr lang="en-GB" sz="2800" b="0" strike="noStrike" spc="-1">
              <a:latin typeface="Arial"/>
            </a:endParaRPr>
          </a:p>
          <a:p>
            <a:pPr marL="685800" lvl="1" indent="-2286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FFFFFF"/>
                </a:solidFill>
                <a:latin typeface="Verdana"/>
                <a:ea typeface="Verdana"/>
              </a:rPr>
              <a:t>Very often, when you need key-value pair data</a:t>
            </a:r>
            <a:endParaRPr lang="en-GB" sz="2400" b="0" strike="noStrike" spc="-1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FFFFFF"/>
                </a:solidFill>
                <a:latin typeface="Verdana"/>
                <a:ea typeface="Verdana"/>
              </a:rPr>
              <a:t>Sets?</a:t>
            </a:r>
            <a:endParaRPr lang="en-GB" sz="2800" b="0" strike="noStrike" spc="-1">
              <a:latin typeface="Arial"/>
            </a:endParaRPr>
          </a:p>
          <a:p>
            <a:pPr marL="685800" lvl="1" indent="-2286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FFFFFF"/>
                </a:solidFill>
                <a:latin typeface="Verdana"/>
                <a:ea typeface="Verdana"/>
              </a:rPr>
              <a:t>Rarely, very powerful data structure for many problems!</a:t>
            </a:r>
            <a:endParaRPr lang="en-GB" sz="2400" b="0" strike="noStrike" spc="-1">
              <a:latin typeface="Arial"/>
            </a:endParaRPr>
          </a:p>
          <a:p>
            <a:pPr marL="1143000" lvl="2" indent="-2286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FFFFFF"/>
                </a:solidFill>
                <a:latin typeface="Verdana"/>
                <a:ea typeface="Verdana"/>
              </a:rPr>
              <a:t>Eliminate duplicated values</a:t>
            </a:r>
            <a:endParaRPr lang="en-GB" sz="2000" b="0" strike="noStrike" spc="-1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FFFFFF"/>
                </a:solidFill>
                <a:latin typeface="Verdana"/>
                <a:ea typeface="Verdana"/>
              </a:rPr>
              <a:t>Tuples?</a:t>
            </a:r>
            <a:endParaRPr lang="en-GB" sz="2800" b="0" strike="noStrike" spc="-1">
              <a:latin typeface="Arial"/>
            </a:endParaRPr>
          </a:p>
          <a:p>
            <a:pPr marL="685800" lvl="1" indent="-2286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FFFFFF"/>
                </a:solidFill>
                <a:latin typeface="Verdana"/>
                <a:ea typeface="Verdana"/>
              </a:rPr>
              <a:t>When I remember that exist!</a:t>
            </a:r>
            <a:endParaRPr lang="en-GB" sz="2400" b="0" strike="noStrike" spc="-1">
              <a:latin typeface="Arial"/>
            </a:endParaRPr>
          </a:p>
          <a:p>
            <a:pPr marL="685800" lvl="1" indent="-2286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FFFFFF"/>
                </a:solidFill>
                <a:latin typeface="Verdana"/>
                <a:ea typeface="Verdana"/>
              </a:rPr>
              <a:t>Very rarely!</a:t>
            </a:r>
            <a:endParaRPr lang="en-GB" sz="24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1000"/>
                                        <p:tgtEl>
                                          <p:spTgt spid="2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8" dur="1000" fill="hold"/>
                                        <p:tgtEl>
                                          <p:spTgt spid="2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9" dur="1000" fill="hold"/>
                                        <p:tgtEl>
                                          <p:spTgt spid="2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4" dur="1000"/>
                                        <p:tgtEl>
                                          <p:spTgt spid="2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5" dur="1000" fill="hold"/>
                                        <p:tgtEl>
                                          <p:spTgt spid="2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6" dur="1000" fill="hold"/>
                                        <p:tgtEl>
                                          <p:spTgt spid="2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1" dur="1000"/>
                                        <p:tgtEl>
                                          <p:spTgt spid="28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2" dur="1000" fill="hold"/>
                                        <p:tgtEl>
                                          <p:spTgt spid="28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3" dur="1000" fill="hold"/>
                                        <p:tgtEl>
                                          <p:spTgt spid="28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8" dur="1000"/>
                                        <p:tgtEl>
                                          <p:spTgt spid="28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9" dur="1000" fill="hold"/>
                                        <p:tgtEl>
                                          <p:spTgt spid="28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0" dur="1000" fill="hold"/>
                                        <p:tgtEl>
                                          <p:spTgt spid="28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35" dur="1000"/>
                                        <p:tgtEl>
                                          <p:spTgt spid="28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36" dur="1000" fill="hold"/>
                                        <p:tgtEl>
                                          <p:spTgt spid="28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7" dur="1000" fill="hold"/>
                                        <p:tgtEl>
                                          <p:spTgt spid="28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42" dur="1000"/>
                                        <p:tgtEl>
                                          <p:spTgt spid="28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43" dur="1000" fill="hold"/>
                                        <p:tgtEl>
                                          <p:spTgt spid="28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4" dur="1000" fill="hold"/>
                                        <p:tgtEl>
                                          <p:spTgt spid="28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49" dur="1000"/>
                                        <p:tgtEl>
                                          <p:spTgt spid="28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50" dur="1000" fill="hold"/>
                                        <p:tgtEl>
                                          <p:spTgt spid="28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1" dur="1000" fill="hold"/>
                                        <p:tgtEl>
                                          <p:spTgt spid="28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56" dur="1000"/>
                                        <p:tgtEl>
                                          <p:spTgt spid="28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57" dur="1000" fill="hold"/>
                                        <p:tgtEl>
                                          <p:spTgt spid="28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8" dur="1000" fill="hold"/>
                                        <p:tgtEl>
                                          <p:spTgt spid="28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63" dur="1000"/>
                                        <p:tgtEl>
                                          <p:spTgt spid="28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64" dur="1000" fill="hold"/>
                                        <p:tgtEl>
                                          <p:spTgt spid="28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65" dur="1000" fill="hold"/>
                                        <p:tgtEl>
                                          <p:spTgt spid="28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0" dur="1000"/>
                                        <p:tgtEl>
                                          <p:spTgt spid="28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71" dur="1000" fill="hold"/>
                                        <p:tgtEl>
                                          <p:spTgt spid="28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72" dur="1000" fill="hold"/>
                                        <p:tgtEl>
                                          <p:spTgt spid="28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160" cy="13240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indent="0">
              <a:lnSpc>
                <a:spcPct val="90000"/>
              </a:lnSpc>
              <a:buNone/>
            </a:pPr>
            <a:r>
              <a:rPr lang="en-US" sz="4400" b="0" strike="noStrike" spc="-1">
                <a:solidFill>
                  <a:srgbClr val="FFFFFF"/>
                </a:solidFill>
                <a:latin typeface="Verdana"/>
                <a:ea typeface="Verdana"/>
              </a:rPr>
              <a:t>Python modules</a:t>
            </a:r>
            <a:endParaRPr lang="en-GB" sz="4400" b="0" strike="noStrike" spc="-1">
              <a:latin typeface="Arial"/>
            </a:endParaRPr>
          </a:p>
        </p:txBody>
      </p:sp>
      <p:sp>
        <p:nvSpPr>
          <p:cNvPr id="287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4160" cy="43498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lang="en-GB" sz="2800" b="0" strike="noStrike" spc="-1">
                <a:solidFill>
                  <a:srgbClr val="FFFFFF"/>
                </a:solidFill>
                <a:latin typeface="Verdana"/>
                <a:ea typeface="Verdana"/>
              </a:rPr>
              <a:t>Modules:</a:t>
            </a:r>
            <a:endParaRPr lang="en-GB" sz="2800" b="0" strike="noStrike" spc="-1">
              <a:latin typeface="Arial"/>
            </a:endParaRPr>
          </a:p>
          <a:p>
            <a:pPr marL="685800" lvl="1" indent="-2286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lang="en-GB" sz="2400" b="0" strike="noStrike" spc="-1">
                <a:solidFill>
                  <a:srgbClr val="FFFFFF"/>
                </a:solidFill>
                <a:latin typeface="Verdana"/>
                <a:ea typeface="Verdana"/>
              </a:rPr>
              <a:t>A file containing a set of functions you want to include in your application.</a:t>
            </a:r>
            <a:endParaRPr lang="en-GB" sz="2400" b="0" strike="noStrike" spc="-1">
              <a:latin typeface="Arial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br>
              <a:rPr sz="2400"/>
            </a:br>
            <a:endParaRPr lang="en-GB" sz="2400" b="0" strike="noStrike" spc="-1">
              <a:latin typeface="Arial"/>
            </a:endParaRPr>
          </a:p>
        </p:txBody>
      </p:sp>
      <p:sp>
        <p:nvSpPr>
          <p:cNvPr id="288" name="Rectangle 3"/>
          <p:cNvSpPr/>
          <p:nvPr/>
        </p:nvSpPr>
        <p:spPr>
          <a:xfrm>
            <a:off x="0" y="3106080"/>
            <a:ext cx="12190680" cy="3750480"/>
          </a:xfrm>
          <a:prstGeom prst="rect">
            <a:avLst/>
          </a:prstGeom>
          <a:solidFill>
            <a:srgbClr val="2642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9" name="Folded Corner 4"/>
          <p:cNvSpPr/>
          <p:nvPr/>
        </p:nvSpPr>
        <p:spPr>
          <a:xfrm>
            <a:off x="1202760" y="3986640"/>
            <a:ext cx="4425480" cy="2213280"/>
          </a:xfrm>
          <a:prstGeom prst="foldedCorner">
            <a:avLst>
              <a:gd name="adj" fmla="val 16667"/>
            </a:avLst>
          </a:prstGeom>
          <a:solidFill>
            <a:srgbClr val="A5A5A5"/>
          </a:solidFill>
          <a:ln>
            <a:solidFill>
              <a:srgbClr val="FFFFFF"/>
            </a:solidFill>
          </a:ln>
          <a:effectLst>
            <a:outerShdw blurRad="39960" dist="20160" dir="540000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/>
        </p:style>
      </p:sp>
      <p:sp>
        <p:nvSpPr>
          <p:cNvPr id="290" name="Rectangle 5"/>
          <p:cNvSpPr/>
          <p:nvPr/>
        </p:nvSpPr>
        <p:spPr>
          <a:xfrm>
            <a:off x="1413360" y="4214880"/>
            <a:ext cx="4004640" cy="1796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GB" sz="3200" b="1" strike="noStrike" spc="-1">
                <a:solidFill>
                  <a:srgbClr val="000000"/>
                </a:solidFill>
                <a:latin typeface="Consolas"/>
                <a:ea typeface="DejaVu Sans"/>
              </a:rPr>
              <a:t>mymodule.py</a:t>
            </a:r>
            <a:endParaRPr lang="en-GB" sz="3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GB" sz="3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2400" b="0" strike="noStrike" spc="-1">
                <a:solidFill>
                  <a:srgbClr val="0000CD"/>
                </a:solidFill>
                <a:latin typeface="Consolas"/>
                <a:ea typeface="DejaVu Sans"/>
              </a:rPr>
              <a:t>def</a:t>
            </a:r>
            <a:r>
              <a:rPr lang="en-GB" sz="2400" b="0" strike="noStrike" spc="-1">
                <a:solidFill>
                  <a:srgbClr val="000000"/>
                </a:solidFill>
                <a:latin typeface="Consolas"/>
                <a:ea typeface="DejaVu Sans"/>
              </a:rPr>
              <a:t> </a:t>
            </a:r>
            <a:r>
              <a:rPr lang="en-GB" sz="2400" b="1" strike="noStrike" spc="-1">
                <a:solidFill>
                  <a:srgbClr val="000000"/>
                </a:solidFill>
                <a:latin typeface="Consolas"/>
                <a:ea typeface="DejaVu Sans"/>
              </a:rPr>
              <a:t>greeting</a:t>
            </a:r>
            <a:r>
              <a:rPr lang="en-GB" sz="2400" b="0" strike="noStrike" spc="-1">
                <a:solidFill>
                  <a:srgbClr val="000000"/>
                </a:solidFill>
                <a:latin typeface="Consolas"/>
                <a:ea typeface="DejaVu Sans"/>
              </a:rPr>
              <a:t>(name):</a:t>
            </a:r>
            <a:br>
              <a:rPr sz="1800"/>
            </a:br>
            <a:r>
              <a:rPr lang="en-GB" sz="2400" b="0" strike="noStrike" spc="-1">
                <a:solidFill>
                  <a:srgbClr val="000000"/>
                </a:solidFill>
                <a:latin typeface="Consolas"/>
                <a:ea typeface="DejaVu Sans"/>
              </a:rPr>
              <a:t>  </a:t>
            </a:r>
            <a:r>
              <a:rPr lang="en-GB" sz="2400" b="0" strike="noStrike" spc="-1">
                <a:solidFill>
                  <a:srgbClr val="0000CD"/>
                </a:solidFill>
                <a:latin typeface="Consolas"/>
                <a:ea typeface="DejaVu Sans"/>
              </a:rPr>
              <a:t>print</a:t>
            </a:r>
            <a:r>
              <a:rPr lang="en-GB" sz="2400" b="0" strike="noStrike" spc="-1">
                <a:solidFill>
                  <a:srgbClr val="000000"/>
                </a:solidFill>
                <a:latin typeface="Consolas"/>
                <a:ea typeface="DejaVu Sans"/>
              </a:rPr>
              <a:t>(</a:t>
            </a:r>
            <a:r>
              <a:rPr lang="en-GB" sz="2400" b="0" strike="noStrike" spc="-1">
                <a:solidFill>
                  <a:srgbClr val="A52A2A"/>
                </a:solidFill>
                <a:latin typeface="Consolas"/>
                <a:ea typeface="DejaVu Sans"/>
              </a:rPr>
              <a:t>“Hi, "</a:t>
            </a:r>
            <a:r>
              <a:rPr lang="en-GB" sz="2400" b="0" strike="noStrike" spc="-1">
                <a:solidFill>
                  <a:srgbClr val="000000"/>
                </a:solidFill>
                <a:latin typeface="Consolas"/>
                <a:ea typeface="DejaVu Sans"/>
              </a:rPr>
              <a:t> + name)</a:t>
            </a:r>
            <a:endParaRPr lang="en-GB" sz="2400" b="0" strike="noStrike" spc="-1">
              <a:latin typeface="Arial"/>
            </a:endParaRPr>
          </a:p>
        </p:txBody>
      </p:sp>
      <p:sp>
        <p:nvSpPr>
          <p:cNvPr id="291" name="Folded Corner 6"/>
          <p:cNvSpPr/>
          <p:nvPr/>
        </p:nvSpPr>
        <p:spPr>
          <a:xfrm>
            <a:off x="6927120" y="3986640"/>
            <a:ext cx="4425480" cy="2213280"/>
          </a:xfrm>
          <a:prstGeom prst="foldedCorner">
            <a:avLst>
              <a:gd name="adj" fmla="val 16667"/>
            </a:avLst>
          </a:prstGeom>
          <a:solidFill>
            <a:srgbClr val="A5A5A5"/>
          </a:solidFill>
          <a:ln>
            <a:solidFill>
              <a:srgbClr val="FFFFFF"/>
            </a:solidFill>
          </a:ln>
          <a:effectLst>
            <a:outerShdw blurRad="39960" dist="20160" dir="540000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/>
        </p:style>
      </p:sp>
      <p:sp>
        <p:nvSpPr>
          <p:cNvPr id="292" name="Rectangle 7"/>
          <p:cNvSpPr/>
          <p:nvPr/>
        </p:nvSpPr>
        <p:spPr>
          <a:xfrm>
            <a:off x="7052040" y="4214880"/>
            <a:ext cx="4548960" cy="1430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GB" sz="3200" b="1" strike="noStrike" spc="-1">
                <a:solidFill>
                  <a:srgbClr val="000000"/>
                </a:solidFill>
                <a:latin typeface="Consolas"/>
                <a:ea typeface="DejaVu Sans"/>
              </a:rPr>
              <a:t>import mymodule</a:t>
            </a:r>
            <a:endParaRPr lang="en-GB" sz="3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GB" sz="3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2400" b="0" strike="noStrike" spc="-1">
                <a:solidFill>
                  <a:srgbClr val="0000CD"/>
                </a:solidFill>
                <a:latin typeface="Consolas"/>
                <a:ea typeface="DejaVu Sans"/>
              </a:rPr>
              <a:t>mymodule.</a:t>
            </a:r>
            <a:r>
              <a:rPr lang="en-GB" sz="2400" b="1" strike="noStrike" spc="-1">
                <a:solidFill>
                  <a:srgbClr val="000000"/>
                </a:solidFill>
                <a:latin typeface="Consolas"/>
                <a:ea typeface="DejaVu Sans"/>
              </a:rPr>
              <a:t>greeting</a:t>
            </a:r>
            <a:r>
              <a:rPr lang="en-GB" sz="2400" b="0" strike="noStrike" spc="-1">
                <a:solidFill>
                  <a:srgbClr val="000000"/>
                </a:solidFill>
                <a:latin typeface="Consolas"/>
                <a:ea typeface="DejaVu Sans"/>
              </a:rPr>
              <a:t>(“Tom”)</a:t>
            </a:r>
            <a:endParaRPr lang="en-GB" sz="2400" b="0" strike="noStrike" spc="-1">
              <a:latin typeface="Arial"/>
            </a:endParaRPr>
          </a:p>
        </p:txBody>
      </p:sp>
      <p:sp>
        <p:nvSpPr>
          <p:cNvPr id="293" name="Elbow Connector 9"/>
          <p:cNvSpPr/>
          <p:nvPr/>
        </p:nvSpPr>
        <p:spPr>
          <a:xfrm rot="10800000">
            <a:off x="3417840" y="3986640"/>
            <a:ext cx="5909400" cy="226800"/>
          </a:xfrm>
          <a:prstGeom prst="bentConnector4">
            <a:avLst>
              <a:gd name="adj1" fmla="val -153"/>
              <a:gd name="adj2" fmla="val 340114"/>
            </a:avLst>
          </a:prstGeom>
          <a:noFill/>
          <a:ln w="19050">
            <a:solidFill>
              <a:srgbClr val="FFFF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4" name="Rounded Rectangle 12"/>
          <p:cNvSpPr/>
          <p:nvPr/>
        </p:nvSpPr>
        <p:spPr>
          <a:xfrm>
            <a:off x="8547120" y="4214880"/>
            <a:ext cx="2073960" cy="660240"/>
          </a:xfrm>
          <a:prstGeom prst="roundRect">
            <a:avLst>
              <a:gd name="adj" fmla="val 16667"/>
            </a:avLst>
          </a:prstGeom>
          <a:noFill/>
          <a:ln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295" name="Rounded Rectangle 13"/>
          <p:cNvSpPr/>
          <p:nvPr/>
        </p:nvSpPr>
        <p:spPr>
          <a:xfrm>
            <a:off x="8594280" y="4985640"/>
            <a:ext cx="1446480" cy="660240"/>
          </a:xfrm>
          <a:prstGeom prst="roundRect">
            <a:avLst>
              <a:gd name="adj" fmla="val 16667"/>
            </a:avLst>
          </a:prstGeom>
          <a:noFill/>
          <a:ln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296" name="Elbow Connector 14"/>
          <p:cNvSpPr/>
          <p:nvPr/>
        </p:nvSpPr>
        <p:spPr>
          <a:xfrm rot="5400000" flipH="1">
            <a:off x="5782680" y="2114640"/>
            <a:ext cx="745920" cy="6319080"/>
          </a:xfrm>
          <a:prstGeom prst="bentConnector4">
            <a:avLst>
              <a:gd name="adj1" fmla="val -30584"/>
              <a:gd name="adj2" fmla="val 55727"/>
            </a:avLst>
          </a:prstGeom>
          <a:noFill/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7" name="Straight Connector 19"/>
          <p:cNvSpPr/>
          <p:nvPr/>
        </p:nvSpPr>
        <p:spPr>
          <a:xfrm>
            <a:off x="3020040" y="4885920"/>
            <a:ext cx="360" cy="321480"/>
          </a:xfrm>
          <a:prstGeom prst="line">
            <a:avLst/>
          </a:prstGeom>
          <a:ln w="19050">
            <a:solidFill>
              <a:srgbClr val="FFFF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160" cy="13240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indent="0">
              <a:lnSpc>
                <a:spcPct val="90000"/>
              </a:lnSpc>
              <a:buNone/>
            </a:pPr>
            <a:r>
              <a:rPr lang="en-US" sz="4400" b="0" strike="noStrike" spc="-1">
                <a:solidFill>
                  <a:srgbClr val="FFFFFF"/>
                </a:solidFill>
                <a:latin typeface="Verdana"/>
                <a:ea typeface="Verdana"/>
              </a:rPr>
              <a:t>Python modules: math</a:t>
            </a:r>
            <a:endParaRPr lang="en-GB" sz="4400" b="0" strike="noStrike" spc="-1">
              <a:latin typeface="Arial"/>
            </a:endParaRPr>
          </a:p>
        </p:txBody>
      </p:sp>
      <p:sp>
        <p:nvSpPr>
          <p:cNvPr id="299" name="PlaceHolder 2"/>
          <p:cNvSpPr>
            <a:spLocks noGrp="1"/>
          </p:cNvSpPr>
          <p:nvPr>
            <p:ph/>
          </p:nvPr>
        </p:nvSpPr>
        <p:spPr>
          <a:xfrm>
            <a:off x="0" y="1825560"/>
            <a:ext cx="12190680" cy="4349880"/>
          </a:xfrm>
          <a:prstGeom prst="rect">
            <a:avLst/>
          </a:prstGeom>
          <a:solidFill>
            <a:srgbClr val="4C4C4C"/>
          </a:solidFill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marL="457200" indent="0">
              <a:lnSpc>
                <a:spcPct val="90000"/>
              </a:lnSpc>
              <a:spcBef>
                <a:spcPts val="499"/>
              </a:spcBef>
              <a:buNone/>
              <a:tabLst>
                <a:tab pos="0" algn="l"/>
              </a:tabLst>
            </a:pPr>
            <a:endParaRPr lang="en-GB" sz="3200" b="0" strike="noStrike" spc="-1">
              <a:latin typeface="Arial"/>
            </a:endParaRPr>
          </a:p>
          <a:p>
            <a:pPr marL="457200" indent="0">
              <a:lnSpc>
                <a:spcPct val="90000"/>
              </a:lnSpc>
              <a:spcBef>
                <a:spcPts val="499"/>
              </a:spcBef>
              <a:buNone/>
              <a:tabLst>
                <a:tab pos="0" algn="l"/>
              </a:tabLst>
            </a:pPr>
            <a:r>
              <a:rPr lang="en-GB" sz="2400" b="0" strike="noStrike" spc="-1">
                <a:solidFill>
                  <a:srgbClr val="FFC000"/>
                </a:solidFill>
                <a:latin typeface="Verdana"/>
                <a:ea typeface="Verdana"/>
              </a:rPr>
              <a:t>import math</a:t>
            </a:r>
            <a:endParaRPr lang="en-GB" sz="2400" b="0" strike="noStrike" spc="-1">
              <a:latin typeface="Arial"/>
            </a:endParaRPr>
          </a:p>
          <a:p>
            <a:pPr marL="457200" indent="0">
              <a:lnSpc>
                <a:spcPct val="90000"/>
              </a:lnSpc>
              <a:spcBef>
                <a:spcPts val="499"/>
              </a:spcBef>
              <a:buNone/>
              <a:tabLst>
                <a:tab pos="0" algn="l"/>
              </a:tabLst>
            </a:pPr>
            <a:r>
              <a:rPr lang="en-GB" sz="2400" b="0" strike="noStrike" spc="-1">
                <a:solidFill>
                  <a:srgbClr val="FFC000"/>
                </a:solidFill>
                <a:latin typeface="Verdana"/>
                <a:ea typeface="Verdana"/>
              </a:rPr>
              <a:t>mynum = 10</a:t>
            </a:r>
            <a:endParaRPr lang="en-GB" sz="2400" b="0" strike="noStrike" spc="-1">
              <a:latin typeface="Arial"/>
            </a:endParaRPr>
          </a:p>
          <a:p>
            <a:pPr marL="457200" indent="0">
              <a:lnSpc>
                <a:spcPct val="90000"/>
              </a:lnSpc>
              <a:spcBef>
                <a:spcPts val="499"/>
              </a:spcBef>
              <a:buNone/>
              <a:tabLst>
                <a:tab pos="0" algn="l"/>
              </a:tabLst>
            </a:pPr>
            <a:r>
              <a:rPr lang="en-GB" sz="2400" b="0" strike="noStrike" spc="-1">
                <a:solidFill>
                  <a:srgbClr val="FFC000"/>
                </a:solidFill>
                <a:latin typeface="Verdana"/>
                <a:ea typeface="Verdana"/>
              </a:rPr>
              <a:t>print(math.sqrt(mynum))</a:t>
            </a:r>
            <a:endParaRPr lang="en-GB" sz="2400" b="0" strike="noStrike" spc="-1">
              <a:latin typeface="Arial"/>
            </a:endParaRPr>
          </a:p>
          <a:p>
            <a:pPr marL="457200" indent="0">
              <a:lnSpc>
                <a:spcPct val="90000"/>
              </a:lnSpc>
              <a:spcBef>
                <a:spcPts val="499"/>
              </a:spcBef>
              <a:buNone/>
              <a:tabLst>
                <a:tab pos="0" algn="l"/>
              </a:tabLst>
            </a:pPr>
            <a:endParaRPr lang="en-GB" sz="2400" b="0" strike="noStrike" spc="-1">
              <a:latin typeface="Arial"/>
            </a:endParaRPr>
          </a:p>
          <a:p>
            <a:pPr marL="457200" indent="0">
              <a:lnSpc>
                <a:spcPct val="90000"/>
              </a:lnSpc>
              <a:spcBef>
                <a:spcPts val="499"/>
              </a:spcBef>
              <a:buNone/>
              <a:tabLst>
                <a:tab pos="0" algn="l"/>
              </a:tabLst>
            </a:pPr>
            <a:r>
              <a:rPr lang="en-GB" sz="2400" b="0" strike="noStrike" spc="-1">
                <a:solidFill>
                  <a:srgbClr val="FFC000"/>
                </a:solidFill>
                <a:latin typeface="Verdana"/>
                <a:ea typeface="Verdana"/>
              </a:rPr>
              <a:t># This will print 3.16</a:t>
            </a:r>
            <a:endParaRPr lang="en-GB" sz="2400" b="0" strike="noStrike" spc="-1">
              <a:latin typeface="Arial"/>
            </a:endParaRPr>
          </a:p>
        </p:txBody>
      </p:sp>
      <p:pic>
        <p:nvPicPr>
          <p:cNvPr id="300" name="Picture 3"/>
          <p:cNvPicPr/>
          <p:nvPr/>
        </p:nvPicPr>
        <p:blipFill>
          <a:blip r:embed="rId2"/>
          <a:stretch/>
        </p:blipFill>
        <p:spPr>
          <a:xfrm>
            <a:off x="4655160" y="1690560"/>
            <a:ext cx="7535520" cy="5166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Rectangle 3"/>
          <p:cNvSpPr/>
          <p:nvPr/>
        </p:nvSpPr>
        <p:spPr>
          <a:xfrm>
            <a:off x="0" y="0"/>
            <a:ext cx="12190680" cy="1689120"/>
          </a:xfrm>
          <a:prstGeom prst="rect">
            <a:avLst/>
          </a:prstGeom>
          <a:solidFill>
            <a:srgbClr val="26425B"/>
          </a:solidFill>
          <a:ln>
            <a:solidFill>
              <a:srgbClr val="4372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160" cy="13240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indent="0">
              <a:lnSpc>
                <a:spcPct val="90000"/>
              </a:lnSpc>
              <a:buNone/>
            </a:pPr>
            <a:r>
              <a:rPr lang="en-GB" sz="4400" b="0" strike="noStrike" spc="-1">
                <a:solidFill>
                  <a:srgbClr val="FFFFFF"/>
                </a:solidFill>
                <a:latin typeface="Verdana"/>
                <a:ea typeface="Verdana"/>
              </a:rPr>
              <a:t>Random numbers</a:t>
            </a:r>
            <a:endParaRPr lang="en-GB" sz="4400" b="0" strike="noStrike" spc="-1">
              <a:latin typeface="Arial"/>
            </a:endParaRPr>
          </a:p>
        </p:txBody>
      </p:sp>
      <p:sp>
        <p:nvSpPr>
          <p:cNvPr id="303" name="PlaceHolder 2"/>
          <p:cNvSpPr>
            <a:spLocks noGrp="1"/>
          </p:cNvSpPr>
          <p:nvPr>
            <p:ph/>
          </p:nvPr>
        </p:nvSpPr>
        <p:spPr>
          <a:xfrm>
            <a:off x="838080" y="1901880"/>
            <a:ext cx="10514160" cy="43498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lang="en-GB" sz="2800" b="0" strike="noStrike" spc="-1">
                <a:solidFill>
                  <a:srgbClr val="FFFFFF"/>
                </a:solidFill>
                <a:latin typeface="Verdana"/>
                <a:ea typeface="Verdana"/>
              </a:rPr>
              <a:t>Why we need random numbers?</a:t>
            </a:r>
            <a:endParaRPr lang="en-GB" sz="2800" b="0" strike="noStrike" spc="-1">
              <a:latin typeface="Arial"/>
            </a:endParaRPr>
          </a:p>
          <a:p>
            <a:pPr marL="685800" lvl="1" indent="-2286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lang="en-GB" sz="2400" b="0" strike="noStrike" spc="-1">
                <a:solidFill>
                  <a:srgbClr val="FFFFFF"/>
                </a:solidFill>
                <a:latin typeface="Verdana"/>
                <a:ea typeface="Verdana"/>
              </a:rPr>
              <a:t>Testing!</a:t>
            </a:r>
            <a:endParaRPr lang="en-GB" sz="2400" b="0" strike="noStrike" spc="-1">
              <a:latin typeface="Arial"/>
            </a:endParaRPr>
          </a:p>
          <a:p>
            <a:pPr marL="685800" lvl="1" indent="-2286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lang="en-GB" sz="2400" b="0" strike="noStrike" spc="-1">
                <a:solidFill>
                  <a:srgbClr val="FFFFFF"/>
                </a:solidFill>
                <a:latin typeface="Verdana"/>
                <a:ea typeface="Verdana"/>
              </a:rPr>
              <a:t>Generating datasets</a:t>
            </a:r>
            <a:endParaRPr lang="en-GB" sz="2400" b="0" strike="noStrike" spc="-1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lang="en-GB" sz="2800" b="0" strike="noStrike" spc="-1">
                <a:solidFill>
                  <a:srgbClr val="FFFFFF"/>
                </a:solidFill>
                <a:latin typeface="Verdana"/>
                <a:ea typeface="Verdana"/>
              </a:rPr>
              <a:t>Aside from obvious applications like gambling or creating unpredictable scenarios in a computer game, randomness is important for Cryptography.</a:t>
            </a:r>
            <a:endParaRPr lang="en-GB" sz="2800" b="0" strike="noStrike" spc="-1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lang="en-GB" sz="2800" b="0" strike="noStrike" spc="-1">
                <a:solidFill>
                  <a:srgbClr val="FFFFFF"/>
                </a:solidFill>
                <a:latin typeface="Verdana"/>
                <a:ea typeface="Verdana"/>
              </a:rPr>
              <a:t>Cryptography requires </a:t>
            </a:r>
            <a:r>
              <a:rPr lang="en-GB" sz="2800" b="1" strike="noStrike" spc="-1">
                <a:solidFill>
                  <a:srgbClr val="FFFFFF"/>
                </a:solidFill>
                <a:latin typeface="Verdana"/>
                <a:ea typeface="Verdana"/>
              </a:rPr>
              <a:t>numbers</a:t>
            </a:r>
            <a:r>
              <a:rPr lang="en-GB" sz="2800" b="0" strike="noStrike" spc="-1">
                <a:solidFill>
                  <a:srgbClr val="FFFFFF"/>
                </a:solidFill>
                <a:latin typeface="Verdana"/>
                <a:ea typeface="Verdana"/>
              </a:rPr>
              <a:t> that attackers can't guess.</a:t>
            </a:r>
            <a:endParaRPr lang="en-GB" sz="2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1000"/>
                                        <p:tgtEl>
                                          <p:spTgt spid="3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8" dur="1000" fill="hold"/>
                                        <p:tgtEl>
                                          <p:spTgt spid="3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9" dur="1000" fill="hold"/>
                                        <p:tgtEl>
                                          <p:spTgt spid="3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2" dur="1000"/>
                                        <p:tgtEl>
                                          <p:spTgt spid="3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3" dur="1000" fill="hold"/>
                                        <p:tgtEl>
                                          <p:spTgt spid="3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4" dur="1000" fill="hold"/>
                                        <p:tgtEl>
                                          <p:spTgt spid="3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7" dur="1000"/>
                                        <p:tgtEl>
                                          <p:spTgt spid="3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8" dur="1000" fill="hold"/>
                                        <p:tgtEl>
                                          <p:spTgt spid="3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9" dur="1000" fill="hold"/>
                                        <p:tgtEl>
                                          <p:spTgt spid="3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4" dur="1000"/>
                                        <p:tgtEl>
                                          <p:spTgt spid="3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5" dur="1000" fill="hold"/>
                                        <p:tgtEl>
                                          <p:spTgt spid="3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6" dur="1000" fill="hold"/>
                                        <p:tgtEl>
                                          <p:spTgt spid="3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31" dur="1000"/>
                                        <p:tgtEl>
                                          <p:spTgt spid="3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32" dur="1000" fill="hold"/>
                                        <p:tgtEl>
                                          <p:spTgt spid="3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3" dur="1000" fill="hold"/>
                                        <p:tgtEl>
                                          <p:spTgt spid="3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160" cy="13240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indent="0">
              <a:lnSpc>
                <a:spcPct val="90000"/>
              </a:lnSpc>
              <a:buNone/>
            </a:pPr>
            <a:r>
              <a:rPr lang="en-GB" sz="4400" b="0" strike="noStrike" spc="-1">
                <a:solidFill>
                  <a:srgbClr val="FFFFFF"/>
                </a:solidFill>
                <a:latin typeface="Verdana"/>
                <a:ea typeface="Verdana"/>
              </a:rPr>
              <a:t>Random numbers</a:t>
            </a:r>
            <a:endParaRPr lang="en-GB" sz="4400" b="0" strike="noStrike" spc="-1">
              <a:latin typeface="Arial"/>
            </a:endParaRPr>
          </a:p>
        </p:txBody>
      </p:sp>
      <p:sp>
        <p:nvSpPr>
          <p:cNvPr id="305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4160" cy="43498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/>
          </a:bodyPr>
          <a:lstStyle/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lang="en-GB" sz="2400" b="0" strike="noStrike" spc="-1">
                <a:solidFill>
                  <a:srgbClr val="FFFFFF"/>
                </a:solidFill>
                <a:latin typeface="Verdana"/>
                <a:ea typeface="Verdana"/>
              </a:rPr>
              <a:t>Generate pseudo-random numbers</a:t>
            </a:r>
            <a:endParaRPr lang="en-GB" sz="2400" b="0" strike="noStrike" spc="-1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lang="en-GB" sz="2400" b="0" strike="noStrike" spc="-1">
                <a:solidFill>
                  <a:srgbClr val="FFFFFF"/>
                </a:solidFill>
                <a:latin typeface="Verdana"/>
                <a:ea typeface="Verdana"/>
              </a:rPr>
              <a:t>Python defines a set of functions that are used to generate or manipulate random numbers. </a:t>
            </a:r>
            <a:endParaRPr lang="en-GB" sz="2400" b="0" strike="noStrike" spc="-1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lang="en-GB" sz="2400" b="0" strike="noStrike" spc="-1">
                <a:solidFill>
                  <a:srgbClr val="FFFFFF"/>
                </a:solidFill>
                <a:latin typeface="Verdana"/>
                <a:ea typeface="Verdana"/>
              </a:rPr>
              <a:t>This particular type of functions are used in a lot of games, lotteries or any application requiring random number generation.  [</a:t>
            </a:r>
            <a:r>
              <a:rPr lang="en-GB" sz="2400" b="0" u="sng" strike="noStrike" spc="-1">
                <a:solidFill>
                  <a:srgbClr val="0563C1"/>
                </a:solidFill>
                <a:uFillTx/>
                <a:latin typeface="Verdana"/>
                <a:ea typeface="Verdana"/>
                <a:hlinkClick r:id="rId2"/>
              </a:rPr>
              <a:t>GeeksForGeeks</a:t>
            </a:r>
            <a:r>
              <a:rPr lang="en-GB" sz="2400" b="0" strike="noStrike" spc="-1">
                <a:solidFill>
                  <a:srgbClr val="FFFFFF"/>
                </a:solidFill>
                <a:latin typeface="Verdana"/>
                <a:ea typeface="Verdana"/>
              </a:rPr>
              <a:t>]</a:t>
            </a:r>
            <a:endParaRPr lang="en-GB" sz="2400" b="0" strike="noStrike" spc="-1">
              <a:latin typeface="Arial"/>
            </a:endParaRPr>
          </a:p>
        </p:txBody>
      </p:sp>
      <p:sp>
        <p:nvSpPr>
          <p:cNvPr id="306" name="Rectangle 4"/>
          <p:cNvSpPr/>
          <p:nvPr/>
        </p:nvSpPr>
        <p:spPr>
          <a:xfrm>
            <a:off x="0" y="4368960"/>
            <a:ext cx="12190680" cy="2487600"/>
          </a:xfrm>
          <a:prstGeom prst="rect">
            <a:avLst/>
          </a:prstGeom>
          <a:solidFill>
            <a:srgbClr val="2642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7" name="TextBox 5"/>
          <p:cNvSpPr/>
          <p:nvPr/>
        </p:nvSpPr>
        <p:spPr>
          <a:xfrm>
            <a:off x="1100160" y="4644000"/>
            <a:ext cx="5666400" cy="1919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GB" sz="2000" b="0" strike="noStrike" spc="-1">
                <a:solidFill>
                  <a:srgbClr val="FFC000"/>
                </a:solidFill>
                <a:latin typeface="Courier New"/>
                <a:ea typeface="DejaVu Sans"/>
              </a:rPr>
              <a:t>import random</a:t>
            </a:r>
            <a:endParaRPr lang="en-GB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2000" b="0" strike="noStrike" spc="-1">
                <a:solidFill>
                  <a:srgbClr val="FFC000"/>
                </a:solidFill>
                <a:latin typeface="Courier New"/>
                <a:ea typeface="DejaVu Sans"/>
              </a:rPr>
              <a:t>my_random_num = random.randint(1,10)</a:t>
            </a:r>
            <a:endParaRPr lang="en-GB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2000" b="0" strike="noStrike" spc="-1">
                <a:solidFill>
                  <a:srgbClr val="FFC000"/>
                </a:solidFill>
                <a:latin typeface="Courier New"/>
                <a:ea typeface="DejaVu Sans"/>
              </a:rPr>
              <a:t>print(my_random_num)</a:t>
            </a:r>
            <a:endParaRPr lang="en-GB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2000" b="0" strike="noStrike" spc="-1">
                <a:solidFill>
                  <a:srgbClr val="FFC000"/>
                </a:solidFill>
                <a:latin typeface="Courier New"/>
                <a:ea typeface="DejaVu Sans"/>
              </a:rPr>
              <a:t>print(my_random_num)</a:t>
            </a:r>
            <a:endParaRPr lang="en-GB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2000" b="0" strike="noStrike" spc="-1">
                <a:solidFill>
                  <a:srgbClr val="FFC000"/>
                </a:solidFill>
                <a:latin typeface="Courier New"/>
                <a:ea typeface="DejaVu Sans"/>
              </a:rPr>
              <a:t>print(my_random_num)</a:t>
            </a:r>
            <a:endParaRPr lang="en-GB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2000" b="0" strike="noStrike" spc="-1">
                <a:solidFill>
                  <a:srgbClr val="FFC000"/>
                </a:solidFill>
                <a:latin typeface="Courier New"/>
                <a:ea typeface="DejaVu Sans"/>
              </a:rPr>
              <a:t># what does it print?</a:t>
            </a:r>
            <a:endParaRPr lang="en-GB" sz="2000" b="0" strike="noStrike" spc="-1">
              <a:latin typeface="Arial"/>
            </a:endParaRPr>
          </a:p>
        </p:txBody>
      </p:sp>
      <p:sp>
        <p:nvSpPr>
          <p:cNvPr id="308" name="Rectangle 7"/>
          <p:cNvSpPr/>
          <p:nvPr/>
        </p:nvSpPr>
        <p:spPr>
          <a:xfrm>
            <a:off x="8442000" y="4368960"/>
            <a:ext cx="3748680" cy="2487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9" name="Rectangle 8"/>
          <p:cNvSpPr/>
          <p:nvPr/>
        </p:nvSpPr>
        <p:spPr>
          <a:xfrm>
            <a:off x="8758080" y="4652280"/>
            <a:ext cx="362880" cy="1186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GB" sz="2400" b="0" strike="noStrike" spc="-1">
                <a:solidFill>
                  <a:srgbClr val="FFC000"/>
                </a:solidFill>
                <a:latin typeface="Courier New"/>
                <a:ea typeface="DejaVu Sans"/>
              </a:rPr>
              <a:t>5</a:t>
            </a:r>
            <a:endParaRPr lang="en-GB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2400" b="0" strike="noStrike" spc="-1">
                <a:solidFill>
                  <a:srgbClr val="FFC000"/>
                </a:solidFill>
                <a:latin typeface="Courier New"/>
                <a:ea typeface="DejaVu Sans"/>
              </a:rPr>
              <a:t>5</a:t>
            </a:r>
            <a:endParaRPr lang="en-GB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2400" b="0" strike="noStrike" spc="-1">
                <a:solidFill>
                  <a:srgbClr val="FFC000"/>
                </a:solidFill>
                <a:latin typeface="Courier New"/>
                <a:ea typeface="DejaVu Sans"/>
              </a:rPr>
              <a:t>5</a:t>
            </a:r>
            <a:endParaRPr lang="en-GB" sz="24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1000"/>
                                        <p:tgtEl>
                                          <p:spTgt spid="3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8" dur="1000" fill="hold"/>
                                        <p:tgtEl>
                                          <p:spTgt spid="3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9" dur="1000" fill="hold"/>
                                        <p:tgtEl>
                                          <p:spTgt spid="3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2" dur="1000"/>
                                        <p:tgtEl>
                                          <p:spTgt spid="30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3" dur="1000" fill="hold"/>
                                        <p:tgtEl>
                                          <p:spTgt spid="30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4" dur="1000" fill="hold"/>
                                        <p:tgtEl>
                                          <p:spTgt spid="30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7" dur="1000"/>
                                        <p:tgtEl>
                                          <p:spTgt spid="30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8" dur="1000" fill="hold"/>
                                        <p:tgtEl>
                                          <p:spTgt spid="30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9" dur="1000" fill="hold"/>
                                        <p:tgtEl>
                                          <p:spTgt spid="30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4" dur="10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5" dur="1000" fill="hold"/>
                                        <p:tgtEl>
                                          <p:spTgt spid="3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6" dur="1000" fill="hold"/>
                                        <p:tgtEl>
                                          <p:spTgt spid="3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31" dur="100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32" dur="1000" fill="hold"/>
                                        <p:tgtEl>
                                          <p:spTgt spid="3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3" dur="1000" fill="hold"/>
                                        <p:tgtEl>
                                          <p:spTgt spid="3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160" cy="13240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indent="0">
              <a:lnSpc>
                <a:spcPct val="90000"/>
              </a:lnSpc>
              <a:buNone/>
            </a:pPr>
            <a:r>
              <a:rPr lang="en-GB" sz="4400" b="0" strike="noStrike" spc="-1" dirty="0">
                <a:solidFill>
                  <a:srgbClr val="FFFFFF"/>
                </a:solidFill>
                <a:latin typeface="Verdana"/>
                <a:ea typeface="Verdana"/>
              </a:rPr>
              <a:t>Random numbers, cont’d</a:t>
            </a:r>
            <a:endParaRPr lang="en-GB" sz="4400" b="0" strike="noStrike" spc="-1" dirty="0">
              <a:latin typeface="Arial"/>
            </a:endParaRPr>
          </a:p>
        </p:txBody>
      </p:sp>
      <p:sp>
        <p:nvSpPr>
          <p:cNvPr id="311" name="Rectangle 3"/>
          <p:cNvSpPr/>
          <p:nvPr/>
        </p:nvSpPr>
        <p:spPr>
          <a:xfrm>
            <a:off x="0" y="1690560"/>
            <a:ext cx="12190680" cy="5166000"/>
          </a:xfrm>
          <a:prstGeom prst="rect">
            <a:avLst/>
          </a:prstGeom>
          <a:solidFill>
            <a:srgbClr val="2642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2" name="TextBox 4"/>
          <p:cNvSpPr/>
          <p:nvPr/>
        </p:nvSpPr>
        <p:spPr>
          <a:xfrm>
            <a:off x="290160" y="2046600"/>
            <a:ext cx="11610000" cy="1614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GB" sz="2000" b="0" strike="noStrike" spc="-1">
                <a:solidFill>
                  <a:srgbClr val="FFC000"/>
                </a:solidFill>
                <a:latin typeface="Courier New"/>
                <a:ea typeface="DejaVu Sans"/>
              </a:rPr>
              <a:t>import random</a:t>
            </a:r>
            <a:endParaRPr lang="en-GB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2000" b="0" strike="noStrike" spc="-1">
                <a:solidFill>
                  <a:srgbClr val="FFC000"/>
                </a:solidFill>
                <a:latin typeface="Courier New"/>
                <a:ea typeface="DejaVu Sans"/>
              </a:rPr>
              <a:t>r1,r2,r3 = random.randint(1,10), random.randint(1,10), random.randint(1,10)</a:t>
            </a:r>
            <a:endParaRPr lang="en-GB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2000" b="0" strike="noStrike" spc="-1">
                <a:solidFill>
                  <a:srgbClr val="FFC000"/>
                </a:solidFill>
                <a:latin typeface="Courier New"/>
                <a:ea typeface="DejaVu Sans"/>
              </a:rPr>
              <a:t>print(r1)</a:t>
            </a:r>
            <a:endParaRPr lang="en-GB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2000" b="0" strike="noStrike" spc="-1">
                <a:solidFill>
                  <a:srgbClr val="FFC000"/>
                </a:solidFill>
                <a:latin typeface="Courier New"/>
                <a:ea typeface="DejaVu Sans"/>
              </a:rPr>
              <a:t>print(r2)</a:t>
            </a:r>
            <a:endParaRPr lang="en-GB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2000" b="0" strike="noStrike" spc="-1">
                <a:solidFill>
                  <a:srgbClr val="FFC000"/>
                </a:solidFill>
                <a:latin typeface="Courier New"/>
                <a:ea typeface="DejaVu Sans"/>
              </a:rPr>
              <a:t>print(r3)</a:t>
            </a:r>
            <a:endParaRPr lang="en-GB" sz="2000" b="0" strike="noStrike" spc="-1">
              <a:latin typeface="Arial"/>
            </a:endParaRPr>
          </a:p>
        </p:txBody>
      </p:sp>
      <p:sp>
        <p:nvSpPr>
          <p:cNvPr id="313" name="Rectangle 5"/>
          <p:cNvSpPr/>
          <p:nvPr/>
        </p:nvSpPr>
        <p:spPr>
          <a:xfrm>
            <a:off x="0" y="3758760"/>
            <a:ext cx="12190680" cy="3097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4" name="Rectangle 6"/>
          <p:cNvSpPr/>
          <p:nvPr/>
        </p:nvSpPr>
        <p:spPr>
          <a:xfrm>
            <a:off x="234720" y="3822840"/>
            <a:ext cx="317160" cy="912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GB" sz="1800" b="0" strike="noStrike" spc="-1">
                <a:solidFill>
                  <a:srgbClr val="FFC000"/>
                </a:solidFill>
                <a:latin typeface="Courier New"/>
                <a:ea typeface="DejaVu Sans"/>
              </a:rPr>
              <a:t>3</a:t>
            </a:r>
            <a:endParaRPr lang="en-GB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1800" b="0" strike="noStrike" spc="-1">
                <a:solidFill>
                  <a:srgbClr val="FFC000"/>
                </a:solidFill>
                <a:latin typeface="Courier New"/>
                <a:ea typeface="DejaVu Sans"/>
              </a:rPr>
              <a:t>2</a:t>
            </a:r>
            <a:endParaRPr lang="en-GB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1800" b="0" strike="noStrike" spc="-1">
                <a:solidFill>
                  <a:srgbClr val="FFC000"/>
                </a:solidFill>
                <a:latin typeface="Courier New"/>
                <a:ea typeface="DejaVu Sans"/>
              </a:rPr>
              <a:t>5</a:t>
            </a:r>
            <a:endParaRPr lang="en-GB" sz="1800" b="0" strike="noStrike" spc="-1">
              <a:latin typeface="Arial"/>
            </a:endParaRPr>
          </a:p>
        </p:txBody>
      </p:sp>
      <p:sp>
        <p:nvSpPr>
          <p:cNvPr id="315" name="Rectangle 7"/>
          <p:cNvSpPr/>
          <p:nvPr/>
        </p:nvSpPr>
        <p:spPr>
          <a:xfrm>
            <a:off x="3285184" y="3090216"/>
            <a:ext cx="8903160" cy="3743280"/>
          </a:xfrm>
          <a:prstGeom prst="rect">
            <a:avLst/>
          </a:prstGeom>
          <a:solidFill>
            <a:srgbClr val="4C4C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6" name="Rectangle 10"/>
          <p:cNvSpPr/>
          <p:nvPr/>
        </p:nvSpPr>
        <p:spPr>
          <a:xfrm>
            <a:off x="3918960" y="3456000"/>
            <a:ext cx="6950520" cy="1918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GB" sz="2400" b="0" strike="noStrike" spc="-1">
                <a:solidFill>
                  <a:srgbClr val="FFC000"/>
                </a:solidFill>
                <a:latin typeface="Courier New"/>
                <a:ea typeface="DejaVu Sans"/>
              </a:rPr>
              <a:t>import random</a:t>
            </a:r>
            <a:endParaRPr lang="en-GB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2400" b="0" strike="noStrike" spc="-1">
                <a:solidFill>
                  <a:srgbClr val="FFC000"/>
                </a:solidFill>
                <a:latin typeface="Courier New"/>
                <a:ea typeface="DejaVu Sans"/>
              </a:rPr>
              <a:t>alist = list()</a:t>
            </a:r>
            <a:endParaRPr lang="en-GB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2400" b="0" strike="noStrike" spc="-1">
                <a:solidFill>
                  <a:srgbClr val="FFC000"/>
                </a:solidFill>
                <a:latin typeface="Courier New"/>
                <a:ea typeface="DejaVu Sans"/>
              </a:rPr>
              <a:t>for i in range(10):</a:t>
            </a:r>
            <a:endParaRPr lang="en-GB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2400" b="0" strike="noStrike" spc="-1">
                <a:solidFill>
                  <a:srgbClr val="FFC000"/>
                </a:solidFill>
                <a:latin typeface="Courier New"/>
                <a:ea typeface="DejaVu Sans"/>
              </a:rPr>
              <a:t>   alist.append(random.randint(1,10))</a:t>
            </a:r>
            <a:endParaRPr lang="en-GB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2400" b="0" strike="noStrike" spc="-1">
                <a:solidFill>
                  <a:srgbClr val="FFC000"/>
                </a:solidFill>
                <a:latin typeface="Courier New"/>
                <a:ea typeface="DejaVu Sans"/>
              </a:rPr>
              <a:t>print(alist)</a:t>
            </a:r>
            <a:endParaRPr lang="en-GB" sz="2400" b="0" strike="noStrike" spc="-1">
              <a:latin typeface="Arial"/>
            </a:endParaRPr>
          </a:p>
        </p:txBody>
      </p:sp>
      <p:sp>
        <p:nvSpPr>
          <p:cNvPr id="317" name="Rectangle 11"/>
          <p:cNvSpPr/>
          <p:nvPr/>
        </p:nvSpPr>
        <p:spPr>
          <a:xfrm>
            <a:off x="3949560" y="5475960"/>
            <a:ext cx="7645680" cy="10292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8" name="Rectangle 12"/>
          <p:cNvSpPr/>
          <p:nvPr/>
        </p:nvSpPr>
        <p:spPr>
          <a:xfrm>
            <a:off x="4191480" y="5760360"/>
            <a:ext cx="5666400" cy="455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GB" sz="2400" b="0" strike="noStrike" spc="-1">
                <a:solidFill>
                  <a:srgbClr val="FFC000"/>
                </a:solidFill>
                <a:latin typeface="Courier New"/>
                <a:ea typeface="DejaVu Sans"/>
              </a:rPr>
              <a:t>[7, 3, 6, 6, 7, 5, 3, 3, 5, 5]</a:t>
            </a:r>
            <a:endParaRPr lang="en-GB" sz="24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5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Rectangle 6"/>
          <p:cNvSpPr/>
          <p:nvPr/>
        </p:nvSpPr>
        <p:spPr>
          <a:xfrm>
            <a:off x="0" y="1422360"/>
            <a:ext cx="12190680" cy="5434200"/>
          </a:xfrm>
          <a:prstGeom prst="rect">
            <a:avLst/>
          </a:prstGeom>
          <a:solidFill>
            <a:srgbClr val="26425B"/>
          </a:solidFill>
          <a:ln>
            <a:solidFill>
              <a:srgbClr val="4372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160" cy="13240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indent="0">
              <a:lnSpc>
                <a:spcPct val="90000"/>
              </a:lnSpc>
              <a:buNone/>
            </a:pPr>
            <a:r>
              <a:rPr lang="en-GB" sz="4400" b="0" strike="noStrike" spc="-1" dirty="0">
                <a:solidFill>
                  <a:srgbClr val="FFFFFF"/>
                </a:solidFill>
                <a:latin typeface="Verdana"/>
                <a:ea typeface="Verdana"/>
              </a:rPr>
              <a:t>The </a:t>
            </a:r>
            <a:r>
              <a:rPr lang="en-GB" sz="4400" b="0" i="1" strike="noStrike" spc="-1" dirty="0">
                <a:solidFill>
                  <a:srgbClr val="FFFFFF"/>
                </a:solidFill>
                <a:latin typeface="Verdana"/>
                <a:ea typeface="Verdana"/>
              </a:rPr>
              <a:t>random</a:t>
            </a:r>
            <a:r>
              <a:rPr lang="en-GB" sz="4400" b="0" strike="noStrike" spc="-1" dirty="0">
                <a:solidFill>
                  <a:srgbClr val="FFFFFF"/>
                </a:solidFill>
                <a:latin typeface="Verdana"/>
                <a:ea typeface="Verdana"/>
              </a:rPr>
              <a:t> module</a:t>
            </a:r>
            <a:endParaRPr lang="en-GB" sz="4400" b="0" strike="noStrike" spc="-1" dirty="0">
              <a:latin typeface="Arial"/>
            </a:endParaRPr>
          </a:p>
        </p:txBody>
      </p:sp>
      <p:sp>
        <p:nvSpPr>
          <p:cNvPr id="321" name="PlaceHolder 2"/>
          <p:cNvSpPr>
            <a:spLocks noGrp="1"/>
          </p:cNvSpPr>
          <p:nvPr>
            <p:ph/>
          </p:nvPr>
        </p:nvSpPr>
        <p:spPr>
          <a:xfrm>
            <a:off x="562776" y="1535467"/>
            <a:ext cx="10514160" cy="50310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GB" sz="1600" b="0" strike="noStrike" spc="-1" dirty="0">
                <a:solidFill>
                  <a:srgbClr val="FFC000"/>
                </a:solidFill>
                <a:latin typeface="Courier New"/>
                <a:ea typeface="Verdana"/>
              </a:rPr>
              <a:t>from random import *</a:t>
            </a:r>
            <a:endParaRPr lang="en-GB" sz="1600" b="0" strike="noStrike" spc="-1" dirty="0">
              <a:latin typeface="Arial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en-GB" sz="1600" b="0" strike="noStrike" spc="-1" dirty="0">
              <a:latin typeface="Arial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GB" sz="1600" b="0" strike="noStrike" spc="-1" dirty="0">
                <a:solidFill>
                  <a:srgbClr val="F2F2F2"/>
                </a:solidFill>
                <a:latin typeface="Courier New"/>
                <a:ea typeface="Verdana"/>
              </a:rPr>
              <a:t># Generate a pseudo-random number between 0 and 1.</a:t>
            </a:r>
            <a:endParaRPr lang="en-GB" sz="1600" b="0" strike="noStrike" spc="-1" dirty="0">
              <a:latin typeface="Arial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GB" sz="1600" b="1" strike="noStrike" spc="-1" dirty="0">
                <a:solidFill>
                  <a:srgbClr val="FFC000"/>
                </a:solidFill>
                <a:latin typeface="Courier New"/>
                <a:ea typeface="Verdana"/>
              </a:rPr>
              <a:t>random()</a:t>
            </a:r>
            <a:endParaRPr lang="en-GB" sz="1600" b="0" strike="noStrike" spc="-1" dirty="0">
              <a:latin typeface="Arial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en-GB" sz="1600" b="0" strike="noStrike" spc="-1" dirty="0">
              <a:latin typeface="Arial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GB" sz="1600" b="0" strike="noStrike" spc="-1" dirty="0">
                <a:solidFill>
                  <a:srgbClr val="F2F2F2"/>
                </a:solidFill>
                <a:latin typeface="Courier New"/>
                <a:ea typeface="Verdana"/>
              </a:rPr>
              <a:t># Pick a random number between 1 and 100. </a:t>
            </a:r>
            <a:endParaRPr lang="en-GB" sz="1600" b="0" strike="noStrike" spc="-1" dirty="0">
              <a:latin typeface="Arial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GB" sz="1600" b="1" strike="noStrike" spc="-1" dirty="0" err="1">
                <a:solidFill>
                  <a:srgbClr val="FFC000"/>
                </a:solidFill>
                <a:latin typeface="Courier New"/>
                <a:ea typeface="Verdana"/>
              </a:rPr>
              <a:t>randint</a:t>
            </a:r>
            <a:r>
              <a:rPr lang="en-GB" sz="1600" b="1" strike="noStrike" spc="-1" dirty="0">
                <a:solidFill>
                  <a:srgbClr val="FFC000"/>
                </a:solidFill>
                <a:latin typeface="Courier New"/>
                <a:ea typeface="Verdana"/>
              </a:rPr>
              <a:t>(1, 100)</a:t>
            </a:r>
            <a:endParaRPr lang="en-GB" sz="1600" b="0" strike="noStrike" spc="-1" dirty="0">
              <a:latin typeface="Arial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en-GB" sz="1600" b="0" strike="noStrike" spc="-1" dirty="0">
              <a:latin typeface="Arial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GB" sz="1600" b="1" strike="noStrike" spc="-1" dirty="0">
                <a:solidFill>
                  <a:srgbClr val="F2F2F2"/>
                </a:solidFill>
                <a:latin typeface="Courier New"/>
                <a:ea typeface="Verdana"/>
              </a:rPr>
              <a:t># Shuffle the list items</a:t>
            </a:r>
            <a:endParaRPr lang="en-GB" sz="1600" b="0" strike="noStrike" spc="-1" dirty="0">
              <a:latin typeface="Arial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GB" sz="1600" b="1" strike="noStrike" spc="-1" dirty="0">
                <a:solidFill>
                  <a:srgbClr val="FFC000"/>
                </a:solidFill>
                <a:latin typeface="Courier New"/>
                <a:ea typeface="Verdana"/>
              </a:rPr>
              <a:t>items = [1, 2, 3, 4, 5, 6, 7, 8, 9, 10]</a:t>
            </a:r>
            <a:endParaRPr lang="en-GB" sz="1600" b="0" strike="noStrike" spc="-1" dirty="0">
              <a:latin typeface="Arial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GB" sz="1600" b="1" strike="noStrike" spc="-1" dirty="0">
                <a:solidFill>
                  <a:srgbClr val="FFC000"/>
                </a:solidFill>
                <a:latin typeface="Courier New"/>
                <a:ea typeface="Verdana"/>
              </a:rPr>
              <a:t>shuffle(items)</a:t>
            </a:r>
            <a:endParaRPr lang="en-GB" sz="1600" b="0" strike="noStrike" spc="-1" dirty="0">
              <a:latin typeface="Arial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GB" sz="1600" b="1" strike="noStrike" spc="-1" dirty="0">
                <a:solidFill>
                  <a:srgbClr val="FFC000"/>
                </a:solidFill>
                <a:latin typeface="Courier New"/>
                <a:ea typeface="Verdana"/>
              </a:rPr>
              <a:t>print(items)</a:t>
            </a:r>
            <a:endParaRPr lang="en-GB" sz="1600" b="0" strike="noStrike" spc="-1" dirty="0">
              <a:latin typeface="Arial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en-GB" sz="1600" b="0" strike="noStrike" spc="-1" dirty="0">
              <a:latin typeface="Arial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GB" sz="1600" b="1" strike="noStrike" spc="-1" dirty="0">
                <a:solidFill>
                  <a:srgbClr val="F2F2F2"/>
                </a:solidFill>
                <a:latin typeface="Courier New"/>
                <a:ea typeface="Verdana"/>
              </a:rPr>
              <a:t># Pick 4 random items from the list</a:t>
            </a:r>
            <a:endParaRPr lang="en-GB" sz="1600" b="0" strike="noStrike" spc="-1" dirty="0">
              <a:latin typeface="Arial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GB" sz="1600" b="1" strike="noStrike" spc="-1" dirty="0">
                <a:solidFill>
                  <a:srgbClr val="FFC000"/>
                </a:solidFill>
                <a:latin typeface="Courier New"/>
                <a:ea typeface="Verdana"/>
              </a:rPr>
              <a:t>y = sample(items, 4)</a:t>
            </a:r>
            <a:endParaRPr lang="en-GB" sz="16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1000"/>
                                        <p:tgtEl>
                                          <p:spTgt spid="3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8" dur="1000" fill="hold"/>
                                        <p:tgtEl>
                                          <p:spTgt spid="3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9" dur="1000" fill="hold"/>
                                        <p:tgtEl>
                                          <p:spTgt spid="3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4" dur="1000"/>
                                        <p:tgtEl>
                                          <p:spTgt spid="3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5" dur="1000" fill="hold"/>
                                        <p:tgtEl>
                                          <p:spTgt spid="3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6" dur="1000" fill="hold"/>
                                        <p:tgtEl>
                                          <p:spTgt spid="3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1" dur="1000"/>
                                        <p:tgtEl>
                                          <p:spTgt spid="3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2" dur="1000" fill="hold"/>
                                        <p:tgtEl>
                                          <p:spTgt spid="3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3" dur="1000" fill="hold"/>
                                        <p:tgtEl>
                                          <p:spTgt spid="3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8" dur="1000"/>
                                        <p:tgtEl>
                                          <p:spTgt spid="3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9" dur="1000" fill="hold"/>
                                        <p:tgtEl>
                                          <p:spTgt spid="3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0" dur="1000" fill="hold"/>
                                        <p:tgtEl>
                                          <p:spTgt spid="3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35" dur="1000"/>
                                        <p:tgtEl>
                                          <p:spTgt spid="32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36" dur="1000" fill="hold"/>
                                        <p:tgtEl>
                                          <p:spTgt spid="32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7" dur="1000" fill="hold"/>
                                        <p:tgtEl>
                                          <p:spTgt spid="32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42" dur="1000"/>
                                        <p:tgtEl>
                                          <p:spTgt spid="32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43" dur="1000" fill="hold"/>
                                        <p:tgtEl>
                                          <p:spTgt spid="32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4" dur="1000" fill="hold"/>
                                        <p:tgtEl>
                                          <p:spTgt spid="32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49" dur="1000"/>
                                        <p:tgtEl>
                                          <p:spTgt spid="32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50" dur="1000" fill="hold"/>
                                        <p:tgtEl>
                                          <p:spTgt spid="32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1" dur="1000" fill="hold"/>
                                        <p:tgtEl>
                                          <p:spTgt spid="32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56" dur="1000"/>
                                        <p:tgtEl>
                                          <p:spTgt spid="32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57" dur="1000" fill="hold"/>
                                        <p:tgtEl>
                                          <p:spTgt spid="32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8" dur="1000" fill="hold"/>
                                        <p:tgtEl>
                                          <p:spTgt spid="32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63" dur="1000"/>
                                        <p:tgtEl>
                                          <p:spTgt spid="32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64" dur="1000" fill="hold"/>
                                        <p:tgtEl>
                                          <p:spTgt spid="32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65" dur="1000" fill="hold"/>
                                        <p:tgtEl>
                                          <p:spTgt spid="32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0" dur="1000"/>
                                        <p:tgtEl>
                                          <p:spTgt spid="32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71" dur="1000" fill="hold"/>
                                        <p:tgtEl>
                                          <p:spTgt spid="32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72" dur="1000" fill="hold"/>
                                        <p:tgtEl>
                                          <p:spTgt spid="32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Rectangle 5"/>
          <p:cNvSpPr/>
          <p:nvPr/>
        </p:nvSpPr>
        <p:spPr>
          <a:xfrm>
            <a:off x="0" y="0"/>
            <a:ext cx="12190680" cy="1689120"/>
          </a:xfrm>
          <a:prstGeom prst="rect">
            <a:avLst/>
          </a:prstGeom>
          <a:solidFill>
            <a:srgbClr val="26425B"/>
          </a:solidFill>
          <a:ln>
            <a:solidFill>
              <a:srgbClr val="4372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160" cy="13240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indent="0">
              <a:lnSpc>
                <a:spcPct val="90000"/>
              </a:lnSpc>
              <a:buNone/>
            </a:pPr>
            <a:r>
              <a:rPr lang="en-GB" sz="4400" b="0" strike="noStrike" spc="-1" dirty="0">
                <a:solidFill>
                  <a:srgbClr val="FFFFFF"/>
                </a:solidFill>
                <a:latin typeface="Verdana"/>
                <a:ea typeface="Verdana"/>
              </a:rPr>
              <a:t>Seeding random generators</a:t>
            </a:r>
            <a:endParaRPr lang="en-GB" sz="4400" b="0" strike="noStrike" spc="-1" dirty="0">
              <a:latin typeface="Arial"/>
            </a:endParaRPr>
          </a:p>
        </p:txBody>
      </p:sp>
      <p:sp>
        <p:nvSpPr>
          <p:cNvPr id="324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4160" cy="43498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lang="en-GB" sz="2800" b="0" strike="noStrike" spc="-1">
                <a:solidFill>
                  <a:srgbClr val="FFFFFF"/>
                </a:solidFill>
                <a:latin typeface="Verdana"/>
                <a:ea typeface="Verdana"/>
              </a:rPr>
              <a:t>We need to generate numbers</a:t>
            </a:r>
            <a:endParaRPr lang="en-GB" sz="2800" b="0" strike="noStrike" spc="-1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lang="en-GB" sz="2800" b="0" strike="noStrike" spc="-1">
                <a:solidFill>
                  <a:srgbClr val="FFFFFF"/>
                </a:solidFill>
                <a:latin typeface="Verdana"/>
                <a:ea typeface="Verdana"/>
              </a:rPr>
              <a:t>Yet, sometimes its good to generate the same numbers so we can validate results more easily</a:t>
            </a:r>
            <a:endParaRPr lang="en-GB" sz="2800" b="0" strike="noStrike" spc="-1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lang="en-GB" sz="2800" b="0" strike="noStrike" spc="-1">
                <a:solidFill>
                  <a:srgbClr val="FFFFFF"/>
                </a:solidFill>
                <a:latin typeface="Verdana"/>
                <a:ea typeface="Verdana"/>
              </a:rPr>
              <a:t>Use of </a:t>
            </a:r>
            <a:r>
              <a:rPr lang="en-GB" sz="2800" b="1" strike="noStrike" spc="-1">
                <a:solidFill>
                  <a:srgbClr val="FFC000"/>
                </a:solidFill>
                <a:latin typeface="Verdana"/>
                <a:ea typeface="Verdana"/>
              </a:rPr>
              <a:t>seed </a:t>
            </a:r>
            <a:endParaRPr lang="en-GB" sz="2800" b="0" strike="noStrike" spc="-1">
              <a:latin typeface="Arial"/>
            </a:endParaRPr>
          </a:p>
          <a:p>
            <a:pPr marL="685800" lvl="1" indent="-2286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lang="en-GB" sz="2400" b="0" strike="noStrike" spc="-1">
                <a:solidFill>
                  <a:srgbClr val="FFFFFF"/>
                </a:solidFill>
                <a:latin typeface="Verdana"/>
                <a:ea typeface="Verdana"/>
              </a:rPr>
              <a:t>The seed value is very significant in the field of computer security to pseudo-randomly generate a strong secret encryption key. </a:t>
            </a:r>
            <a:endParaRPr lang="en-GB" sz="2400" b="0" strike="noStrike" spc="-1">
              <a:latin typeface="Arial"/>
            </a:endParaRPr>
          </a:p>
          <a:p>
            <a:pPr marL="685800" lvl="1" indent="-2286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lang="en-GB" sz="2400" b="0" strike="noStrike" spc="-1">
                <a:solidFill>
                  <a:srgbClr val="FFFFFF"/>
                </a:solidFill>
                <a:latin typeface="Verdana"/>
                <a:ea typeface="Verdana"/>
              </a:rPr>
              <a:t>So using a custom seed value, we can initialize the strong pseudo-random number generator the way we want.</a:t>
            </a:r>
            <a:endParaRPr lang="en-GB" sz="24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1000"/>
                                        <p:tgtEl>
                                          <p:spTgt spid="3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8" dur="1000" fill="hold"/>
                                        <p:tgtEl>
                                          <p:spTgt spid="3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9" dur="1000" fill="hold"/>
                                        <p:tgtEl>
                                          <p:spTgt spid="3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2" dur="1000"/>
                                        <p:tgtEl>
                                          <p:spTgt spid="3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3" dur="1000" fill="hold"/>
                                        <p:tgtEl>
                                          <p:spTgt spid="3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4" dur="1000" fill="hold"/>
                                        <p:tgtEl>
                                          <p:spTgt spid="3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9" dur="1000"/>
                                        <p:tgtEl>
                                          <p:spTgt spid="3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0" dur="1000" fill="hold"/>
                                        <p:tgtEl>
                                          <p:spTgt spid="3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1" dur="1000" fill="hold"/>
                                        <p:tgtEl>
                                          <p:spTgt spid="3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6" dur="1000"/>
                                        <p:tgtEl>
                                          <p:spTgt spid="3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7" dur="1000" fill="hold"/>
                                        <p:tgtEl>
                                          <p:spTgt spid="3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8" dur="1000" fill="hold"/>
                                        <p:tgtEl>
                                          <p:spTgt spid="3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33" dur="1000"/>
                                        <p:tgtEl>
                                          <p:spTgt spid="3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34" dur="1000" fill="hold"/>
                                        <p:tgtEl>
                                          <p:spTgt spid="3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5" dur="1000" fill="hold"/>
                                        <p:tgtEl>
                                          <p:spTgt spid="3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160" cy="13240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indent="0">
              <a:lnSpc>
                <a:spcPct val="90000"/>
              </a:lnSpc>
              <a:buNone/>
            </a:pPr>
            <a:r>
              <a:rPr lang="en-GB" sz="4400" b="0" strike="noStrike" spc="-1">
                <a:solidFill>
                  <a:srgbClr val="FFFFFF"/>
                </a:solidFill>
                <a:latin typeface="Verdana"/>
                <a:ea typeface="Verdana"/>
              </a:rPr>
              <a:t>Recap Quiz Solution</a:t>
            </a:r>
            <a:endParaRPr lang="en-GB" sz="4400" b="0" strike="noStrike" spc="-1">
              <a:latin typeface="Arial"/>
            </a:endParaRPr>
          </a:p>
        </p:txBody>
      </p:sp>
      <p:sp>
        <p:nvSpPr>
          <p:cNvPr id="143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4160" cy="43498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lang="en-GB" sz="2800" b="0" strike="noStrike" spc="-1" dirty="0" err="1">
                <a:solidFill>
                  <a:srgbClr val="FFFFFF"/>
                </a:solidFill>
                <a:latin typeface="Verdana"/>
                <a:ea typeface="Verdana"/>
              </a:rPr>
              <a:t>colors</a:t>
            </a:r>
            <a:r>
              <a:rPr lang="en-GB" sz="2800" b="0" strike="noStrike" spc="-1" dirty="0">
                <a:solidFill>
                  <a:srgbClr val="FFFFFF"/>
                </a:solidFill>
                <a:latin typeface="Verdana"/>
                <a:ea typeface="Verdana"/>
              </a:rPr>
              <a:t> = ["red", "green", “burnt sienna", "blue"]</a:t>
            </a:r>
            <a:endParaRPr lang="en-GB" sz="2800" b="0" strike="noStrike" spc="-1" dirty="0">
              <a:latin typeface="Arial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</a:pPr>
            <a:endParaRPr lang="en-GB" sz="2800" b="0" strike="noStrike" spc="-1" dirty="0">
              <a:latin typeface="Arial"/>
            </a:endParaRPr>
          </a:p>
          <a:p>
            <a:pPr marL="971640" lvl="1" indent="-51444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Calibri Light"/>
              <a:buAutoNum type="arabicPeriod"/>
            </a:pPr>
            <a:r>
              <a:rPr lang="en-GB" sz="2400" b="0" strike="noStrike" spc="-1" dirty="0">
                <a:solidFill>
                  <a:srgbClr val="FFFFFF"/>
                </a:solidFill>
                <a:latin typeface="Verdana"/>
                <a:ea typeface="Verdana"/>
              </a:rPr>
              <a:t>What is the output of the </a:t>
            </a:r>
            <a:r>
              <a:rPr lang="en-GB" sz="2400" b="0" strike="noStrike" spc="-1" dirty="0" err="1">
                <a:solidFill>
                  <a:srgbClr val="FFFFFF"/>
                </a:solidFill>
                <a:latin typeface="Verdana"/>
                <a:ea typeface="Verdana"/>
              </a:rPr>
              <a:t>colors</a:t>
            </a:r>
            <a:r>
              <a:rPr lang="en-GB" sz="2400" b="0" strike="noStrike" spc="-1" dirty="0">
                <a:solidFill>
                  <a:srgbClr val="FFFFFF"/>
                </a:solidFill>
                <a:latin typeface="Verdana"/>
                <a:ea typeface="Verdana"/>
              </a:rPr>
              <a:t>[2] expression? </a:t>
            </a:r>
            <a:r>
              <a:rPr lang="en-GB" b="1" spc="-1" dirty="0">
                <a:solidFill>
                  <a:srgbClr val="FFC000"/>
                </a:solidFill>
                <a:latin typeface="Verdana"/>
                <a:ea typeface="Verdana"/>
              </a:rPr>
              <a:t>‘b</a:t>
            </a:r>
            <a:r>
              <a:rPr lang="en-GB" sz="2400" b="1" strike="noStrike" spc="-1" dirty="0">
                <a:solidFill>
                  <a:srgbClr val="FFC000"/>
                </a:solidFill>
                <a:latin typeface="Verdana"/>
                <a:ea typeface="Verdana"/>
              </a:rPr>
              <a:t>urnt sienna’</a:t>
            </a:r>
            <a:endParaRPr lang="en-GB" sz="2400" b="0" strike="noStrike" spc="-1" dirty="0">
              <a:latin typeface="Arial"/>
            </a:endParaRPr>
          </a:p>
          <a:p>
            <a:pPr indent="0">
              <a:lnSpc>
                <a:spcPct val="100000"/>
              </a:lnSpc>
              <a:buNone/>
            </a:pPr>
            <a:endParaRPr lang="en-GB" sz="2400" b="0" strike="noStrike" spc="-1" dirty="0">
              <a:latin typeface="Arial"/>
            </a:endParaRPr>
          </a:p>
          <a:p>
            <a:pPr marL="971640" lvl="1" indent="-51444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Calibri Light"/>
              <a:buAutoNum type="arabicPeriod"/>
            </a:pPr>
            <a:r>
              <a:rPr lang="en-GB" sz="2400" b="0" strike="noStrike" spc="-1" dirty="0">
                <a:solidFill>
                  <a:srgbClr val="FFFFFF"/>
                </a:solidFill>
                <a:latin typeface="Verdana"/>
                <a:ea typeface="Verdana"/>
              </a:rPr>
              <a:t>Which list index would select the value 'red' from the above list? </a:t>
            </a:r>
            <a:r>
              <a:rPr lang="en-GB" sz="2400" b="1" strike="noStrike" spc="-1" dirty="0">
                <a:solidFill>
                  <a:srgbClr val="FFC000"/>
                </a:solidFill>
                <a:latin typeface="Verdana"/>
                <a:ea typeface="Verdana"/>
              </a:rPr>
              <a:t>0</a:t>
            </a:r>
            <a:endParaRPr lang="en-GB" sz="2400" b="0" strike="noStrike" spc="-1" dirty="0">
              <a:latin typeface="Arial"/>
            </a:endParaRPr>
          </a:p>
          <a:p>
            <a:pPr indent="0">
              <a:lnSpc>
                <a:spcPct val="100000"/>
              </a:lnSpc>
              <a:buNone/>
            </a:pPr>
            <a:endParaRPr lang="en-GB" sz="2400" b="0" strike="noStrike" spc="-1" dirty="0">
              <a:latin typeface="Arial"/>
            </a:endParaRPr>
          </a:p>
          <a:p>
            <a:pPr marL="971640" lvl="1" indent="-51444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Calibri Light"/>
              <a:buAutoNum type="arabicPeriod"/>
            </a:pPr>
            <a:r>
              <a:rPr lang="en-GB" sz="2400" b="0" strike="noStrike" spc="-1" dirty="0">
                <a:solidFill>
                  <a:srgbClr val="FFFFFF"/>
                </a:solidFill>
                <a:latin typeface="Verdana"/>
                <a:ea typeface="Verdana"/>
              </a:rPr>
              <a:t>What is the result of the </a:t>
            </a:r>
            <a:r>
              <a:rPr lang="en-GB" sz="2400" b="1" strike="noStrike" spc="-1" dirty="0">
                <a:solidFill>
                  <a:srgbClr val="FFC000"/>
                </a:solidFill>
                <a:latin typeface="Courier New"/>
                <a:ea typeface="Verdana"/>
              </a:rPr>
              <a:t>“yellow” in </a:t>
            </a:r>
            <a:r>
              <a:rPr lang="en-GB" sz="2400" b="1" strike="noStrike" spc="-1" dirty="0" err="1">
                <a:solidFill>
                  <a:srgbClr val="FFC000"/>
                </a:solidFill>
                <a:latin typeface="Courier New"/>
                <a:ea typeface="Verdana"/>
              </a:rPr>
              <a:t>colors</a:t>
            </a:r>
            <a:r>
              <a:rPr lang="en-GB" sz="2400" b="1" strike="noStrike" spc="-1" dirty="0">
                <a:solidFill>
                  <a:srgbClr val="FFC000"/>
                </a:solidFill>
                <a:latin typeface="Courier New"/>
                <a:ea typeface="Verdana"/>
              </a:rPr>
              <a:t> </a:t>
            </a:r>
            <a:r>
              <a:rPr lang="en-GB" sz="2400" b="0" strike="noStrike" spc="-1" dirty="0">
                <a:solidFill>
                  <a:srgbClr val="FFFFFF"/>
                </a:solidFill>
                <a:latin typeface="Verdana"/>
                <a:ea typeface="Verdana"/>
              </a:rPr>
              <a:t>expression? </a:t>
            </a:r>
            <a:r>
              <a:rPr lang="en-GB" sz="2400" b="1" strike="noStrike" spc="-1" dirty="0">
                <a:solidFill>
                  <a:srgbClr val="FFC000"/>
                </a:solidFill>
                <a:latin typeface="Verdana"/>
                <a:ea typeface="Verdana"/>
              </a:rPr>
              <a:t>False</a:t>
            </a:r>
            <a:endParaRPr lang="en-GB" sz="2400" b="0" strike="noStrike" spc="-1" dirty="0">
              <a:latin typeface="Arial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</a:pPr>
            <a:endParaRPr lang="en-GB" sz="2400" b="0" strike="noStrike" spc="-1" dirty="0">
              <a:latin typeface="Arial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en-GB" sz="24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Rectangle 6"/>
          <p:cNvSpPr/>
          <p:nvPr/>
        </p:nvSpPr>
        <p:spPr>
          <a:xfrm>
            <a:off x="0" y="1422360"/>
            <a:ext cx="12190680" cy="5434200"/>
          </a:xfrm>
          <a:prstGeom prst="rect">
            <a:avLst/>
          </a:prstGeom>
          <a:solidFill>
            <a:srgbClr val="26425B"/>
          </a:solidFill>
          <a:ln>
            <a:solidFill>
              <a:srgbClr val="4372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160" cy="13240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indent="0">
              <a:lnSpc>
                <a:spcPct val="90000"/>
              </a:lnSpc>
              <a:buNone/>
            </a:pPr>
            <a:r>
              <a:rPr lang="en-GB" sz="4400" b="0" strike="noStrike" spc="-1">
                <a:solidFill>
                  <a:srgbClr val="FFFFFF"/>
                </a:solidFill>
                <a:latin typeface="Verdana"/>
                <a:ea typeface="Verdana"/>
              </a:rPr>
              <a:t>Random module cont.</a:t>
            </a:r>
            <a:endParaRPr lang="en-GB" sz="4400" b="0" strike="noStrike" spc="-1">
              <a:latin typeface="Arial"/>
            </a:endParaRPr>
          </a:p>
        </p:txBody>
      </p:sp>
      <p:sp>
        <p:nvSpPr>
          <p:cNvPr id="327" name="PlaceHolder 2"/>
          <p:cNvSpPr>
            <a:spLocks noGrp="1"/>
          </p:cNvSpPr>
          <p:nvPr>
            <p:ph/>
          </p:nvPr>
        </p:nvSpPr>
        <p:spPr>
          <a:xfrm>
            <a:off x="635040" y="1623960"/>
            <a:ext cx="6141600" cy="50310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GB" sz="2000" b="0" strike="noStrike" spc="-1">
                <a:solidFill>
                  <a:srgbClr val="FFC000"/>
                </a:solidFill>
                <a:latin typeface="Courier New"/>
                <a:ea typeface="Verdana"/>
              </a:rPr>
              <a:t>import random</a:t>
            </a:r>
            <a:endParaRPr lang="en-GB" sz="2000" b="0" strike="noStrike" spc="-1">
              <a:latin typeface="Arial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en-GB" sz="2000" b="0" strike="noStrike" spc="-1">
              <a:latin typeface="Arial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GB" sz="2000" b="0" strike="noStrike" spc="-1">
                <a:solidFill>
                  <a:srgbClr val="FFC000"/>
                </a:solidFill>
                <a:latin typeface="Courier New"/>
                <a:ea typeface="Verdana"/>
              </a:rPr>
              <a:t>random.seed(</a:t>
            </a:r>
            <a:r>
              <a:rPr lang="en-GB" sz="2000" b="1" strike="noStrike" spc="-1">
                <a:solidFill>
                  <a:srgbClr val="FFC000"/>
                </a:solidFill>
                <a:latin typeface="Courier New"/>
                <a:ea typeface="Verdana"/>
              </a:rPr>
              <a:t>1</a:t>
            </a:r>
            <a:r>
              <a:rPr lang="en-GB" sz="2000" b="0" strike="noStrike" spc="-1">
                <a:solidFill>
                  <a:srgbClr val="FFC000"/>
                </a:solidFill>
                <a:latin typeface="Courier New"/>
                <a:ea typeface="Verdana"/>
              </a:rPr>
              <a:t>)</a:t>
            </a:r>
            <a:endParaRPr lang="en-GB" sz="2000" b="0" strike="noStrike" spc="-1">
              <a:latin typeface="Arial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GB" sz="2000" b="0" strike="noStrike" spc="-1">
                <a:solidFill>
                  <a:srgbClr val="FFC000"/>
                </a:solidFill>
                <a:latin typeface="Courier New"/>
                <a:ea typeface="Verdana"/>
              </a:rPr>
              <a:t>alist = list() # or []</a:t>
            </a:r>
            <a:endParaRPr lang="en-GB" sz="2000" b="0" strike="noStrike" spc="-1">
              <a:latin typeface="Arial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GB" sz="2000" b="0" strike="noStrike" spc="-1">
                <a:solidFill>
                  <a:srgbClr val="FFC000"/>
                </a:solidFill>
                <a:latin typeface="Courier New"/>
                <a:ea typeface="Verdana"/>
              </a:rPr>
              <a:t>for i in range(10):</a:t>
            </a:r>
            <a:endParaRPr lang="en-GB" sz="2000" b="0" strike="noStrike" spc="-1">
              <a:latin typeface="Arial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GB" sz="2000" b="0" strike="noStrike" spc="-1">
                <a:solidFill>
                  <a:srgbClr val="FFC000"/>
                </a:solidFill>
                <a:latin typeface="Courier New"/>
                <a:ea typeface="Verdana"/>
              </a:rPr>
              <a:t>    alist.append(random.randint(1,10))</a:t>
            </a:r>
            <a:endParaRPr lang="en-GB" sz="2000" b="0" strike="noStrike" spc="-1">
              <a:latin typeface="Arial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GB" sz="2000" b="0" strike="noStrike" spc="-1">
                <a:solidFill>
                  <a:srgbClr val="FFC000"/>
                </a:solidFill>
                <a:latin typeface="Courier New"/>
                <a:ea typeface="Verdana"/>
              </a:rPr>
              <a:t>print(alist)</a:t>
            </a:r>
            <a:endParaRPr lang="en-GB" sz="2000" b="0" strike="noStrike" spc="-1">
              <a:latin typeface="Arial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en-GB" sz="2000" b="0" strike="noStrike" spc="-1">
              <a:latin typeface="Arial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GB" sz="2000" b="0" strike="noStrike" spc="-1">
                <a:solidFill>
                  <a:srgbClr val="FFC000"/>
                </a:solidFill>
                <a:latin typeface="Courier New"/>
                <a:ea typeface="Verdana"/>
              </a:rPr>
              <a:t>random.seed(</a:t>
            </a:r>
            <a:r>
              <a:rPr lang="en-GB" sz="2000" b="1" strike="noStrike" spc="-1">
                <a:solidFill>
                  <a:srgbClr val="FFC000"/>
                </a:solidFill>
                <a:latin typeface="Courier New"/>
                <a:ea typeface="Verdana"/>
              </a:rPr>
              <a:t>2</a:t>
            </a:r>
            <a:r>
              <a:rPr lang="en-GB" sz="2000" b="0" strike="noStrike" spc="-1">
                <a:solidFill>
                  <a:srgbClr val="FFC000"/>
                </a:solidFill>
                <a:latin typeface="Courier New"/>
                <a:ea typeface="Verdana"/>
              </a:rPr>
              <a:t>)</a:t>
            </a:r>
            <a:endParaRPr lang="en-GB" sz="2000" b="0" strike="noStrike" spc="-1">
              <a:latin typeface="Arial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GB" sz="2000" b="0" strike="noStrike" spc="-1">
                <a:solidFill>
                  <a:srgbClr val="FFC000"/>
                </a:solidFill>
                <a:latin typeface="Courier New"/>
                <a:ea typeface="Verdana"/>
              </a:rPr>
              <a:t>alist = list()</a:t>
            </a:r>
            <a:endParaRPr lang="en-GB" sz="2000" b="0" strike="noStrike" spc="-1">
              <a:latin typeface="Arial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GB" sz="2000" b="0" strike="noStrike" spc="-1">
                <a:solidFill>
                  <a:srgbClr val="FFC000"/>
                </a:solidFill>
                <a:latin typeface="Courier New"/>
                <a:ea typeface="Verdana"/>
              </a:rPr>
              <a:t>for i in range(10):</a:t>
            </a:r>
            <a:endParaRPr lang="en-GB" sz="2000" b="0" strike="noStrike" spc="-1">
              <a:latin typeface="Arial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GB" sz="2000" b="0" strike="noStrike" spc="-1">
                <a:solidFill>
                  <a:srgbClr val="FFC000"/>
                </a:solidFill>
                <a:latin typeface="Courier New"/>
                <a:ea typeface="Verdana"/>
              </a:rPr>
              <a:t>    alist.append(random.randint(1,10))</a:t>
            </a:r>
            <a:endParaRPr lang="en-GB" sz="2000" b="0" strike="noStrike" spc="-1">
              <a:latin typeface="Arial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GB" sz="2000" b="0" strike="noStrike" spc="-1">
                <a:solidFill>
                  <a:srgbClr val="FFC000"/>
                </a:solidFill>
                <a:latin typeface="Courier New"/>
                <a:ea typeface="Verdana"/>
              </a:rPr>
              <a:t>print(alist)</a:t>
            </a:r>
            <a:endParaRPr lang="en-GB" sz="2000" b="0" strike="noStrike" spc="-1">
              <a:latin typeface="Arial"/>
            </a:endParaRPr>
          </a:p>
        </p:txBody>
      </p:sp>
      <p:sp>
        <p:nvSpPr>
          <p:cNvPr id="328" name="Rectangle 3"/>
          <p:cNvSpPr/>
          <p:nvPr/>
        </p:nvSpPr>
        <p:spPr>
          <a:xfrm>
            <a:off x="7083000" y="1422360"/>
            <a:ext cx="5107680" cy="5434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9" name="Rectangle 4"/>
          <p:cNvSpPr/>
          <p:nvPr/>
        </p:nvSpPr>
        <p:spPr>
          <a:xfrm>
            <a:off x="7384320" y="1854720"/>
            <a:ext cx="2930400" cy="638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GB" sz="1800" b="0" strike="noStrike" spc="-1">
                <a:solidFill>
                  <a:srgbClr val="FFC000"/>
                </a:solidFill>
                <a:latin typeface="Calibri"/>
                <a:ea typeface="DejaVu Sans"/>
              </a:rPr>
              <a:t>[3, 10, 2, 5, 2, 8, 8, 8, 7, 4]</a:t>
            </a:r>
            <a:endParaRPr lang="en-GB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1800" b="0" strike="noStrike" spc="-1">
                <a:solidFill>
                  <a:srgbClr val="FFC000"/>
                </a:solidFill>
                <a:latin typeface="Calibri"/>
                <a:ea typeface="DejaVu Sans"/>
              </a:rPr>
              <a:t>[1, 2, 2, 6, 3, 5, 5, 10, 4, 10]</a:t>
            </a:r>
            <a:endParaRPr lang="en-GB" sz="1800" b="0" strike="noStrike" spc="-1">
              <a:latin typeface="Arial"/>
            </a:endParaRPr>
          </a:p>
        </p:txBody>
      </p:sp>
      <p:sp>
        <p:nvSpPr>
          <p:cNvPr id="330" name="Rounded Rectangle 5"/>
          <p:cNvSpPr/>
          <p:nvPr/>
        </p:nvSpPr>
        <p:spPr>
          <a:xfrm>
            <a:off x="7538400" y="4140360"/>
            <a:ext cx="4196880" cy="2083680"/>
          </a:xfrm>
          <a:prstGeom prst="roundRect">
            <a:avLst>
              <a:gd name="adj" fmla="val 16667"/>
            </a:avLst>
          </a:prstGeom>
          <a:solidFill>
            <a:schemeClr val="tx1">
              <a:lumMod val="75000"/>
              <a:lumOff val="25000"/>
            </a:schemeClr>
          </a:solidFill>
          <a:ln>
            <a:solidFill>
              <a:srgbClr val="000000"/>
            </a:solidFill>
          </a:ln>
          <a:effectLst>
            <a:outerShdw blurRad="39960" dist="2016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GB" sz="3600" b="0" strike="noStrike" spc="-1" dirty="0">
                <a:solidFill>
                  <a:srgbClr val="FFC000"/>
                </a:solidFill>
                <a:latin typeface="Stencil"/>
                <a:ea typeface="DejaVu Sans"/>
              </a:rPr>
              <a:t>This </a:t>
            </a:r>
            <a:r>
              <a:rPr lang="en-GB" sz="3600" spc="-1" dirty="0">
                <a:solidFill>
                  <a:srgbClr val="FFC000"/>
                </a:solidFill>
                <a:latin typeface="Stencil"/>
              </a:rPr>
              <a:t>always prints the </a:t>
            </a:r>
            <a:r>
              <a:rPr lang="en-GB" sz="3600" b="0" strike="noStrike" spc="-1" dirty="0">
                <a:solidFill>
                  <a:srgbClr val="FFC000"/>
                </a:solidFill>
                <a:latin typeface="Stencil"/>
                <a:ea typeface="DejaVu Sans"/>
              </a:rPr>
              <a:t>same results!</a:t>
            </a:r>
            <a:endParaRPr lang="en-GB" sz="36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1000"/>
                                        <p:tgtEl>
                                          <p:spTgt spid="3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8" dur="1000" fill="hold"/>
                                        <p:tgtEl>
                                          <p:spTgt spid="3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9" dur="1000" fill="hold"/>
                                        <p:tgtEl>
                                          <p:spTgt spid="3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2" dur="1000"/>
                                        <p:tgtEl>
                                          <p:spTgt spid="3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3" dur="1000" fill="hold"/>
                                        <p:tgtEl>
                                          <p:spTgt spid="3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4" dur="1000" fill="hold"/>
                                        <p:tgtEl>
                                          <p:spTgt spid="3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7" dur="1000"/>
                                        <p:tgtEl>
                                          <p:spTgt spid="3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8" dur="1000" fill="hold"/>
                                        <p:tgtEl>
                                          <p:spTgt spid="3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9" dur="1000" fill="hold"/>
                                        <p:tgtEl>
                                          <p:spTgt spid="3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2" dur="1000"/>
                                        <p:tgtEl>
                                          <p:spTgt spid="3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3" dur="1000" fill="hold"/>
                                        <p:tgtEl>
                                          <p:spTgt spid="3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4" dur="1000" fill="hold"/>
                                        <p:tgtEl>
                                          <p:spTgt spid="3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7" dur="1000"/>
                                        <p:tgtEl>
                                          <p:spTgt spid="3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8" dur="1000" fill="hold"/>
                                        <p:tgtEl>
                                          <p:spTgt spid="3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9" dur="1000" fill="hold"/>
                                        <p:tgtEl>
                                          <p:spTgt spid="3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34" dur="1000"/>
                                        <p:tgtEl>
                                          <p:spTgt spid="32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35" dur="1000" fill="hold"/>
                                        <p:tgtEl>
                                          <p:spTgt spid="32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6" dur="1000" fill="hold"/>
                                        <p:tgtEl>
                                          <p:spTgt spid="32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39" dur="1000"/>
                                        <p:tgtEl>
                                          <p:spTgt spid="32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40" dur="1000" fill="hold"/>
                                        <p:tgtEl>
                                          <p:spTgt spid="32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1" dur="1000" fill="hold"/>
                                        <p:tgtEl>
                                          <p:spTgt spid="32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44" dur="1000"/>
                                        <p:tgtEl>
                                          <p:spTgt spid="32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45" dur="1000" fill="hold"/>
                                        <p:tgtEl>
                                          <p:spTgt spid="32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6" dur="1000" fill="hold"/>
                                        <p:tgtEl>
                                          <p:spTgt spid="32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49" dur="1000"/>
                                        <p:tgtEl>
                                          <p:spTgt spid="32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50" dur="1000" fill="hold"/>
                                        <p:tgtEl>
                                          <p:spTgt spid="32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1" dur="1000" fill="hold"/>
                                        <p:tgtEl>
                                          <p:spTgt spid="32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54" dur="1000"/>
                                        <p:tgtEl>
                                          <p:spTgt spid="32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55" dur="1000" fill="hold"/>
                                        <p:tgtEl>
                                          <p:spTgt spid="32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6" dur="1000" fill="hold"/>
                                        <p:tgtEl>
                                          <p:spTgt spid="32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2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61" dur="100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62" dur="1000" fill="hold"/>
                                        <p:tgtEl>
                                          <p:spTgt spid="3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63" dur="1000" fill="hold"/>
                                        <p:tgtEl>
                                          <p:spTgt spid="3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42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68" dur="1000"/>
                                        <p:tgtEl>
                                          <p:spTgt spid="3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69" dur="1000" fill="hold"/>
                                        <p:tgtEl>
                                          <p:spTgt spid="3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70" dur="1000" fill="hold"/>
                                        <p:tgtEl>
                                          <p:spTgt spid="3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Rectangle 5"/>
          <p:cNvSpPr/>
          <p:nvPr/>
        </p:nvSpPr>
        <p:spPr>
          <a:xfrm>
            <a:off x="0" y="4281840"/>
            <a:ext cx="12190680" cy="2574720"/>
          </a:xfrm>
          <a:prstGeom prst="rect">
            <a:avLst/>
          </a:prstGeom>
          <a:solidFill>
            <a:srgbClr val="2642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160" cy="13240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indent="0">
              <a:lnSpc>
                <a:spcPct val="90000"/>
              </a:lnSpc>
              <a:buNone/>
            </a:pPr>
            <a:r>
              <a:rPr lang="en-GB" sz="4400" b="0" strike="noStrike" spc="-1">
                <a:solidFill>
                  <a:srgbClr val="FFFFFF"/>
                </a:solidFill>
                <a:latin typeface="Verdana"/>
                <a:ea typeface="Verdana"/>
              </a:rPr>
              <a:t>Visualizations</a:t>
            </a:r>
            <a:endParaRPr lang="en-GB" sz="4400" b="0" strike="noStrike" spc="-1">
              <a:latin typeface="Arial"/>
            </a:endParaRPr>
          </a:p>
        </p:txBody>
      </p:sp>
      <p:sp>
        <p:nvSpPr>
          <p:cNvPr id="333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3819600" cy="43498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lang="en-GB" sz="2000" b="0" strike="noStrike" spc="-1">
                <a:solidFill>
                  <a:srgbClr val="FFFFFF"/>
                </a:solidFill>
                <a:latin typeface="Verdana"/>
                <a:ea typeface="Verdana"/>
              </a:rPr>
              <a:t>Matplotlib is a Python 2D plotting library which produces publication quality figures in a variety of hardcopy formats and interactive environments across platforms.</a:t>
            </a:r>
            <a:endParaRPr lang="en-GB" sz="2000" b="0" strike="noStrike" spc="-1">
              <a:latin typeface="Arial"/>
            </a:endParaRPr>
          </a:p>
          <a:p>
            <a:pPr marL="457200" indent="0">
              <a:lnSpc>
                <a:spcPct val="90000"/>
              </a:lnSpc>
              <a:spcBef>
                <a:spcPts val="499"/>
              </a:spcBef>
              <a:buNone/>
              <a:tabLst>
                <a:tab pos="0" algn="l"/>
              </a:tabLst>
            </a:pPr>
            <a:r>
              <a:rPr lang="en-GB" sz="2400" b="0" strike="noStrike" spc="-1">
                <a:solidFill>
                  <a:srgbClr val="FFFFFF"/>
                </a:solidFill>
                <a:latin typeface="Verdana"/>
                <a:ea typeface="Verdana"/>
              </a:rPr>
              <a:t>[</a:t>
            </a:r>
            <a:r>
              <a:rPr lang="en-GB" sz="2400" b="0" u="sng" strike="noStrike" spc="-1">
                <a:solidFill>
                  <a:srgbClr val="0563C1"/>
                </a:solidFill>
                <a:uFillTx/>
                <a:latin typeface="Verdana"/>
                <a:ea typeface="Verdana"/>
                <a:hlinkClick r:id="rId2"/>
              </a:rPr>
              <a:t>matplotlib</a:t>
            </a:r>
            <a:r>
              <a:rPr lang="en-GB" sz="2400" b="0" strike="noStrike" spc="-1">
                <a:solidFill>
                  <a:srgbClr val="FFFFFF"/>
                </a:solidFill>
                <a:latin typeface="Verdana"/>
                <a:ea typeface="Verdana"/>
              </a:rPr>
              <a:t>]</a:t>
            </a:r>
            <a:endParaRPr lang="en-GB" sz="2400" b="0" strike="noStrike" spc="-1">
              <a:latin typeface="Arial"/>
            </a:endParaRPr>
          </a:p>
        </p:txBody>
      </p:sp>
      <p:pic>
        <p:nvPicPr>
          <p:cNvPr id="334" name="Picture 3"/>
          <p:cNvPicPr/>
          <p:nvPr/>
        </p:nvPicPr>
        <p:blipFill>
          <a:blip r:embed="rId3"/>
          <a:stretch/>
        </p:blipFill>
        <p:spPr>
          <a:xfrm>
            <a:off x="7423354" y="0"/>
            <a:ext cx="4767325" cy="4263480"/>
          </a:xfrm>
          <a:prstGeom prst="rect">
            <a:avLst/>
          </a:prstGeom>
          <a:ln w="0">
            <a:noFill/>
          </a:ln>
        </p:spPr>
      </p:pic>
      <p:sp>
        <p:nvSpPr>
          <p:cNvPr id="335" name="Rectangle 4"/>
          <p:cNvSpPr/>
          <p:nvPr/>
        </p:nvSpPr>
        <p:spPr>
          <a:xfrm>
            <a:off x="307440" y="4662000"/>
            <a:ext cx="11882880" cy="1796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GB" sz="2800" b="0" strike="noStrike" spc="-1">
                <a:solidFill>
                  <a:srgbClr val="FFC000"/>
                </a:solidFill>
                <a:latin typeface="Courier New"/>
                <a:ea typeface="DejaVu Sans"/>
              </a:rPr>
              <a:t>import matplotlib.pyplot as plt</a:t>
            </a:r>
            <a:endParaRPr lang="en-GB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2800" b="0" strike="noStrike" spc="-1">
                <a:solidFill>
                  <a:srgbClr val="FFC000"/>
                </a:solidFill>
                <a:latin typeface="Courier New"/>
                <a:ea typeface="DejaVu Sans"/>
              </a:rPr>
              <a:t>plt.plot([1,2,3,4,4.5,5], [1,4,9,16,25,36], 'ro')</a:t>
            </a:r>
            <a:endParaRPr lang="en-GB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2800" b="0" strike="noStrike" spc="-1">
                <a:solidFill>
                  <a:srgbClr val="FFC000"/>
                </a:solidFill>
                <a:latin typeface="Courier New"/>
                <a:ea typeface="DejaVu Sans"/>
              </a:rPr>
              <a:t>plt.axis([0, 6, 0, 40])</a:t>
            </a:r>
            <a:endParaRPr lang="en-GB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2800" b="0" strike="noStrike" spc="-1">
                <a:solidFill>
                  <a:srgbClr val="FFC000"/>
                </a:solidFill>
                <a:latin typeface="Courier New"/>
                <a:ea typeface="DejaVu Sans"/>
              </a:rPr>
              <a:t>plt.show()</a:t>
            </a:r>
            <a:endParaRPr lang="en-GB" sz="2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1000"/>
                                        <p:tgtEl>
                                          <p:spTgt spid="3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8" dur="1000" fill="hold"/>
                                        <p:tgtEl>
                                          <p:spTgt spid="3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9" dur="1000" fill="hold"/>
                                        <p:tgtEl>
                                          <p:spTgt spid="3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2" dur="1000"/>
                                        <p:tgtEl>
                                          <p:spTgt spid="3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3" dur="1000" fill="hold"/>
                                        <p:tgtEl>
                                          <p:spTgt spid="3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4" dur="1000" fill="hold"/>
                                        <p:tgtEl>
                                          <p:spTgt spid="3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9" dur="1000"/>
                                        <p:tgtEl>
                                          <p:spTgt spid="3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0" dur="1000" fill="hold"/>
                                        <p:tgtEl>
                                          <p:spTgt spid="3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1" dur="1000" fill="hold"/>
                                        <p:tgtEl>
                                          <p:spTgt spid="3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6" dur="1000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7" dur="1000" fill="hold"/>
                                        <p:tgtEl>
                                          <p:spTgt spid="3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8" dur="1000" fill="hold"/>
                                        <p:tgtEl>
                                          <p:spTgt spid="3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Rectangle 3"/>
          <p:cNvSpPr/>
          <p:nvPr/>
        </p:nvSpPr>
        <p:spPr>
          <a:xfrm>
            <a:off x="0" y="0"/>
            <a:ext cx="12190680" cy="1689120"/>
          </a:xfrm>
          <a:prstGeom prst="rect">
            <a:avLst/>
          </a:prstGeom>
          <a:solidFill>
            <a:srgbClr val="26425B"/>
          </a:solidFill>
          <a:ln>
            <a:solidFill>
              <a:srgbClr val="4372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160" cy="13240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indent="0">
              <a:lnSpc>
                <a:spcPct val="90000"/>
              </a:lnSpc>
              <a:buNone/>
            </a:pPr>
            <a:r>
              <a:rPr lang="en-GB" spc="-1" dirty="0">
                <a:solidFill>
                  <a:srgbClr val="FFFFFF"/>
                </a:solidFill>
                <a:latin typeface="Verdana"/>
                <a:ea typeface="Verdana"/>
              </a:rPr>
              <a:t>M</a:t>
            </a:r>
            <a:r>
              <a:rPr lang="en-GB" sz="4400" b="0" strike="noStrike" spc="-1" dirty="0">
                <a:solidFill>
                  <a:srgbClr val="FFFFFF"/>
                </a:solidFill>
                <a:latin typeface="Verdana"/>
                <a:ea typeface="Verdana"/>
              </a:rPr>
              <a:t>atplotlib</a:t>
            </a:r>
            <a:endParaRPr lang="en-GB" sz="4400" b="0" strike="noStrike" spc="-1" dirty="0">
              <a:latin typeface="Arial"/>
            </a:endParaRPr>
          </a:p>
        </p:txBody>
      </p:sp>
      <p:sp>
        <p:nvSpPr>
          <p:cNvPr id="338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4160" cy="43498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GB" sz="2800" b="0" strike="noStrike" spc="-1" dirty="0">
                <a:solidFill>
                  <a:srgbClr val="FFC000"/>
                </a:solidFill>
                <a:latin typeface="Verdana"/>
                <a:ea typeface="Verdana"/>
              </a:rPr>
              <a:t>import </a:t>
            </a:r>
            <a:r>
              <a:rPr lang="en-GB" sz="2800" b="0" strike="noStrike" spc="-1" dirty="0" err="1">
                <a:solidFill>
                  <a:srgbClr val="FFC000"/>
                </a:solidFill>
                <a:latin typeface="Verdana"/>
                <a:ea typeface="Verdana"/>
              </a:rPr>
              <a:t>matplotlib.pyplot</a:t>
            </a:r>
            <a:r>
              <a:rPr lang="en-GB" sz="2800" b="0" strike="noStrike" spc="-1" dirty="0">
                <a:solidFill>
                  <a:srgbClr val="FFC000"/>
                </a:solidFill>
                <a:latin typeface="Verdana"/>
                <a:ea typeface="Verdana"/>
              </a:rPr>
              <a:t> as </a:t>
            </a:r>
            <a:r>
              <a:rPr lang="en-GB" sz="2800" b="0" strike="noStrike" spc="-1" dirty="0" err="1">
                <a:solidFill>
                  <a:srgbClr val="FFC000"/>
                </a:solidFill>
                <a:latin typeface="Verdana"/>
                <a:ea typeface="Verdana"/>
              </a:rPr>
              <a:t>plt</a:t>
            </a:r>
            <a:endParaRPr lang="en-GB" sz="2800" b="0" strike="noStrike" spc="-1" dirty="0">
              <a:latin typeface="Arial"/>
            </a:endParaRPr>
          </a:p>
          <a:p>
            <a:pPr marL="685800" lvl="1" indent="-2286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  <a:tabLst>
                <a:tab pos="0" algn="l"/>
              </a:tabLst>
            </a:pPr>
            <a:r>
              <a:rPr lang="en-GB" sz="2400" b="0" strike="noStrike" spc="-1" dirty="0">
                <a:solidFill>
                  <a:srgbClr val="FFFFFF"/>
                </a:solidFill>
                <a:latin typeface="Verdana"/>
                <a:ea typeface="Verdana"/>
              </a:rPr>
              <a:t>Import the library and name it as </a:t>
            </a:r>
            <a:r>
              <a:rPr lang="en-GB" sz="2400" b="0" strike="noStrike" spc="-1" dirty="0" err="1">
                <a:solidFill>
                  <a:srgbClr val="FFFFFF"/>
                </a:solidFill>
                <a:latin typeface="Verdana"/>
                <a:ea typeface="Verdana"/>
              </a:rPr>
              <a:t>plt</a:t>
            </a:r>
            <a:endParaRPr lang="en-GB" sz="2400" b="0" strike="noStrike" spc="-1" dirty="0">
              <a:latin typeface="Arial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GB" sz="2800" b="0" strike="noStrike" spc="-1" dirty="0" err="1">
                <a:solidFill>
                  <a:srgbClr val="FFC000"/>
                </a:solidFill>
                <a:latin typeface="Verdana"/>
                <a:ea typeface="Verdana"/>
              </a:rPr>
              <a:t>plt.plot</a:t>
            </a:r>
            <a:r>
              <a:rPr lang="en-GB" sz="2800" b="0" strike="noStrike" spc="-1" dirty="0">
                <a:solidFill>
                  <a:srgbClr val="FFC000"/>
                </a:solidFill>
                <a:latin typeface="Verdana"/>
                <a:ea typeface="Verdana"/>
              </a:rPr>
              <a:t>(&lt;</a:t>
            </a:r>
            <a:r>
              <a:rPr lang="en-GB" sz="2800" b="0" strike="noStrike" spc="-1" dirty="0" err="1">
                <a:solidFill>
                  <a:srgbClr val="FFC000"/>
                </a:solidFill>
                <a:latin typeface="Verdana"/>
                <a:ea typeface="Verdana"/>
              </a:rPr>
              <a:t>some_data</a:t>
            </a:r>
            <a:r>
              <a:rPr lang="en-GB" sz="2800" b="0" strike="noStrike" spc="-1" dirty="0">
                <a:solidFill>
                  <a:srgbClr val="FFC000"/>
                </a:solidFill>
                <a:latin typeface="Verdana"/>
                <a:ea typeface="Verdana"/>
              </a:rPr>
              <a:t>&gt;)</a:t>
            </a:r>
            <a:endParaRPr lang="en-GB" sz="2800" b="0" strike="noStrike" spc="-1" dirty="0">
              <a:latin typeface="Arial"/>
            </a:endParaRPr>
          </a:p>
          <a:p>
            <a:pPr marL="685800" lvl="1" indent="-2286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  <a:tabLst>
                <a:tab pos="0" algn="l"/>
              </a:tabLst>
            </a:pPr>
            <a:r>
              <a:rPr lang="en-GB" sz="2400" b="0" strike="noStrike" spc="-1" dirty="0">
                <a:solidFill>
                  <a:srgbClr val="FFFFFF"/>
                </a:solidFill>
                <a:latin typeface="Verdana"/>
                <a:ea typeface="Verdana"/>
              </a:rPr>
              <a:t>Plot the dataset </a:t>
            </a:r>
            <a:endParaRPr lang="en-GB" sz="2400" b="0" strike="noStrike" spc="-1" dirty="0">
              <a:latin typeface="Arial"/>
            </a:endParaRPr>
          </a:p>
          <a:p>
            <a:pPr marL="1143000" lvl="2" indent="-2286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  <a:tabLst>
                <a:tab pos="0" algn="l"/>
              </a:tabLst>
            </a:pPr>
            <a:r>
              <a:rPr lang="en-GB" sz="2000" b="0" strike="noStrike" spc="-1" dirty="0">
                <a:solidFill>
                  <a:srgbClr val="FFFFFF"/>
                </a:solidFill>
                <a:latin typeface="Verdana"/>
                <a:ea typeface="Verdana"/>
              </a:rPr>
              <a:t>E.g. [1,3,5], [10, 30, 50] as </a:t>
            </a:r>
            <a:r>
              <a:rPr lang="en-GB" sz="2000" b="0" strike="noStrike" spc="-1" dirty="0" err="1">
                <a:solidFill>
                  <a:srgbClr val="FFFFFF"/>
                </a:solidFill>
                <a:latin typeface="Verdana"/>
                <a:ea typeface="Verdana"/>
              </a:rPr>
              <a:t>x,y</a:t>
            </a:r>
            <a:r>
              <a:rPr lang="en-GB" sz="2000" b="0" strike="noStrike" spc="-1" dirty="0">
                <a:solidFill>
                  <a:srgbClr val="FFFFFF"/>
                </a:solidFill>
                <a:latin typeface="Verdana"/>
                <a:ea typeface="Verdana"/>
              </a:rPr>
              <a:t> values</a:t>
            </a:r>
            <a:endParaRPr lang="en-GB" sz="2000" b="0" strike="noStrike" spc="-1" dirty="0">
              <a:latin typeface="Arial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GB" sz="2800" b="0" strike="noStrike" spc="-1" dirty="0" err="1">
                <a:solidFill>
                  <a:srgbClr val="FFC000"/>
                </a:solidFill>
                <a:latin typeface="Verdana"/>
                <a:ea typeface="Verdana"/>
              </a:rPr>
              <a:t>plt.show</a:t>
            </a:r>
            <a:endParaRPr lang="en-GB" sz="2800" b="0" strike="noStrike" spc="-1" dirty="0">
              <a:latin typeface="Arial"/>
            </a:endParaRPr>
          </a:p>
          <a:p>
            <a:pPr marL="685800" lvl="1" indent="-2286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  <a:tabLst>
                <a:tab pos="0" algn="l"/>
              </a:tabLst>
            </a:pPr>
            <a:r>
              <a:rPr lang="en-GB" sz="2400" b="0" strike="noStrike" spc="-1" dirty="0">
                <a:solidFill>
                  <a:srgbClr val="FFFFFF"/>
                </a:solidFill>
                <a:latin typeface="Verdana"/>
                <a:ea typeface="Verdana"/>
              </a:rPr>
              <a:t>Show the diagram</a:t>
            </a:r>
            <a:endParaRPr lang="en-GB" sz="24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1000"/>
                                        <p:tgtEl>
                                          <p:spTgt spid="3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8" dur="1000" fill="hold"/>
                                        <p:tgtEl>
                                          <p:spTgt spid="3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9" dur="1000" fill="hold"/>
                                        <p:tgtEl>
                                          <p:spTgt spid="3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2" dur="1000"/>
                                        <p:tgtEl>
                                          <p:spTgt spid="3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3" dur="1000" fill="hold"/>
                                        <p:tgtEl>
                                          <p:spTgt spid="3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4" dur="1000" fill="hold"/>
                                        <p:tgtEl>
                                          <p:spTgt spid="3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9" dur="1000"/>
                                        <p:tgtEl>
                                          <p:spTgt spid="3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0" dur="1000" fill="hold"/>
                                        <p:tgtEl>
                                          <p:spTgt spid="3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1" dur="1000" fill="hold"/>
                                        <p:tgtEl>
                                          <p:spTgt spid="3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4" dur="1000"/>
                                        <p:tgtEl>
                                          <p:spTgt spid="3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5" dur="1000" fill="hold"/>
                                        <p:tgtEl>
                                          <p:spTgt spid="3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6" dur="1000" fill="hold"/>
                                        <p:tgtEl>
                                          <p:spTgt spid="3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9" dur="1000"/>
                                        <p:tgtEl>
                                          <p:spTgt spid="3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30" dur="1000" fill="hold"/>
                                        <p:tgtEl>
                                          <p:spTgt spid="3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1" dur="1000" fill="hold"/>
                                        <p:tgtEl>
                                          <p:spTgt spid="3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36" dur="1000"/>
                                        <p:tgtEl>
                                          <p:spTgt spid="3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37" dur="1000" fill="hold"/>
                                        <p:tgtEl>
                                          <p:spTgt spid="3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8" dur="1000" fill="hold"/>
                                        <p:tgtEl>
                                          <p:spTgt spid="3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41" dur="1000"/>
                                        <p:tgtEl>
                                          <p:spTgt spid="3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42" dur="1000" fill="hold"/>
                                        <p:tgtEl>
                                          <p:spTgt spid="3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3" dur="1000" fill="hold"/>
                                        <p:tgtEl>
                                          <p:spTgt spid="3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160" cy="13240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indent="0">
              <a:lnSpc>
                <a:spcPct val="90000"/>
              </a:lnSpc>
              <a:buNone/>
            </a:pPr>
            <a:r>
              <a:rPr lang="en-GB" sz="4400" b="0" strike="noStrike" spc="-1">
                <a:solidFill>
                  <a:srgbClr val="FFFFFF"/>
                </a:solidFill>
                <a:latin typeface="Verdana"/>
                <a:ea typeface="Verdana"/>
              </a:rPr>
              <a:t>Some examples (data_visualization.ipynb)</a:t>
            </a:r>
            <a:endParaRPr lang="en-GB" sz="4400" b="0" strike="noStrike" spc="-1">
              <a:latin typeface="Arial"/>
            </a:endParaRPr>
          </a:p>
        </p:txBody>
      </p:sp>
      <p:pic>
        <p:nvPicPr>
          <p:cNvPr id="340" name="Picture 3"/>
          <p:cNvPicPr/>
          <p:nvPr/>
        </p:nvPicPr>
        <p:blipFill>
          <a:blip r:embed="rId2"/>
          <a:stretch/>
        </p:blipFill>
        <p:spPr>
          <a:xfrm>
            <a:off x="838080" y="1827000"/>
            <a:ext cx="9051120" cy="5029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160" cy="13240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indent="0">
              <a:lnSpc>
                <a:spcPct val="90000"/>
              </a:lnSpc>
              <a:buNone/>
            </a:pPr>
            <a:r>
              <a:rPr lang="en-GB" sz="4400" b="0" strike="noStrike" spc="-1">
                <a:solidFill>
                  <a:srgbClr val="FFFFFF"/>
                </a:solidFill>
                <a:latin typeface="Verdana"/>
                <a:ea typeface="Verdana"/>
              </a:rPr>
              <a:t>Some examples (data_visualization.ipynb)</a:t>
            </a:r>
            <a:endParaRPr lang="en-GB" sz="4400" b="0" strike="noStrike" spc="-1">
              <a:latin typeface="Arial"/>
            </a:endParaRPr>
          </a:p>
        </p:txBody>
      </p:sp>
      <p:pic>
        <p:nvPicPr>
          <p:cNvPr id="342" name="Picture 2"/>
          <p:cNvPicPr/>
          <p:nvPr/>
        </p:nvPicPr>
        <p:blipFill>
          <a:blip r:embed="rId2"/>
          <a:stretch/>
        </p:blipFill>
        <p:spPr>
          <a:xfrm>
            <a:off x="968040" y="2222640"/>
            <a:ext cx="10720800" cy="378468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PlaceHolder 1"/>
          <p:cNvSpPr>
            <a:spLocks noGrp="1"/>
          </p:cNvSpPr>
          <p:nvPr>
            <p:ph type="title"/>
          </p:nvPr>
        </p:nvSpPr>
        <p:spPr>
          <a:xfrm>
            <a:off x="1139400" y="2784960"/>
            <a:ext cx="10524600" cy="2386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/>
          <a:p>
            <a:pPr indent="0">
              <a:lnSpc>
                <a:spcPct val="90000"/>
              </a:lnSpc>
              <a:buNone/>
            </a:pPr>
            <a:br>
              <a:rPr sz="4400" dirty="0"/>
            </a:br>
            <a:br>
              <a:rPr sz="4400" dirty="0"/>
            </a:br>
            <a:r>
              <a:rPr lang="en-GB" sz="4800" b="1" strike="noStrike" spc="-1" dirty="0">
                <a:solidFill>
                  <a:srgbClr val="FFFFFF"/>
                </a:solidFill>
                <a:latin typeface="Verdana"/>
                <a:ea typeface="Verdana"/>
              </a:rPr>
              <a:t>Lab </a:t>
            </a:r>
            <a:r>
              <a:rPr lang="en-GB" sz="4800" b="1" spc="-1" dirty="0">
                <a:solidFill>
                  <a:srgbClr val="FFFFFF"/>
                </a:solidFill>
                <a:latin typeface="Verdana"/>
                <a:ea typeface="Verdana"/>
              </a:rPr>
              <a:t>5-c</a:t>
            </a:r>
            <a:br>
              <a:rPr sz="4400" dirty="0"/>
            </a:br>
            <a:r>
              <a:rPr lang="en-GB" sz="3000" b="0" strike="noStrike" spc="-1" dirty="0">
                <a:solidFill>
                  <a:srgbClr val="D9D9D9"/>
                </a:solidFill>
                <a:latin typeface="Verdana"/>
                <a:ea typeface="Verdana"/>
              </a:rPr>
              <a:t>More programming with Python</a:t>
            </a:r>
            <a:endParaRPr lang="en-GB" sz="3000" b="0" strike="noStrike" spc="-1" dirty="0">
              <a:latin typeface="Arial"/>
            </a:endParaRPr>
          </a:p>
        </p:txBody>
      </p:sp>
      <p:sp>
        <p:nvSpPr>
          <p:cNvPr id="344" name="Rectangle 2"/>
          <p:cNvSpPr/>
          <p:nvPr/>
        </p:nvSpPr>
        <p:spPr>
          <a:xfrm>
            <a:off x="0" y="0"/>
            <a:ext cx="12190680" cy="3417120"/>
          </a:xfrm>
          <a:prstGeom prst="rect">
            <a:avLst/>
          </a:prstGeom>
          <a:solidFill>
            <a:srgbClr val="6CA3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5" name="Rectangle 5"/>
          <p:cNvSpPr/>
          <p:nvPr/>
        </p:nvSpPr>
        <p:spPr>
          <a:xfrm>
            <a:off x="235440" y="2784960"/>
            <a:ext cx="5523120" cy="516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GB" sz="2800" b="0" strike="noStrike" spc="-1">
                <a:solidFill>
                  <a:srgbClr val="FFFFFF"/>
                </a:solidFill>
                <a:latin typeface="Impact"/>
                <a:ea typeface="Microsoft JhengHei"/>
              </a:rPr>
              <a:t>Demystifying Computing with Python</a:t>
            </a:r>
            <a:endParaRPr lang="en-GB" sz="2800" b="0" strike="noStrike" spc="-1">
              <a:latin typeface="Arial"/>
            </a:endParaRPr>
          </a:p>
        </p:txBody>
      </p:sp>
      <p:pic>
        <p:nvPicPr>
          <p:cNvPr id="346" name="Picture 8"/>
          <p:cNvPicPr/>
          <p:nvPr/>
        </p:nvPicPr>
        <p:blipFill>
          <a:blip r:embed="rId2"/>
          <a:stretch/>
        </p:blipFill>
        <p:spPr>
          <a:xfrm>
            <a:off x="7931160" y="3677400"/>
            <a:ext cx="3996360" cy="298872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160" cy="13240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indent="0">
              <a:lnSpc>
                <a:spcPct val="90000"/>
              </a:lnSpc>
              <a:buNone/>
            </a:pPr>
            <a:r>
              <a:rPr lang="en-US" sz="4400" b="0" strike="noStrike" spc="-1">
                <a:solidFill>
                  <a:srgbClr val="FFFFFF"/>
                </a:solidFill>
                <a:latin typeface="Verdana"/>
                <a:ea typeface="Verdana"/>
              </a:rPr>
              <a:t>Lab session</a:t>
            </a:r>
            <a:endParaRPr lang="en-GB" sz="4400" b="0" strike="noStrike" spc="-1">
              <a:latin typeface="Arial"/>
            </a:endParaRPr>
          </a:p>
        </p:txBody>
      </p:sp>
      <p:sp>
        <p:nvSpPr>
          <p:cNvPr id="348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4160" cy="43498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lang="en-US" sz="2800" b="0" strike="noStrike" spc="-1" dirty="0">
                <a:solidFill>
                  <a:srgbClr val="FFFFFF"/>
                </a:solidFill>
                <a:latin typeface="Verdana"/>
                <a:ea typeface="Verdana"/>
              </a:rPr>
              <a:t>Download the questions in your local machine:</a:t>
            </a:r>
            <a:endParaRPr lang="en-GB" sz="2800" b="0" strike="noStrike" spc="-1" dirty="0">
              <a:latin typeface="Arial"/>
            </a:endParaRPr>
          </a:p>
          <a:p>
            <a:pPr marL="685800" lvl="1" indent="-228600">
              <a:lnSpc>
                <a:spcPct val="90000"/>
              </a:lnSpc>
              <a:spcBef>
                <a:spcPts val="499"/>
              </a:spcBef>
              <a:buClr>
                <a:srgbClr val="FFC000"/>
              </a:buClr>
              <a:buFont typeface="Arial"/>
              <a:buChar char="•"/>
            </a:pPr>
            <a:r>
              <a:rPr lang="en-GB" sz="2400" b="1" strike="noStrike" spc="-1" dirty="0">
                <a:solidFill>
                  <a:srgbClr val="FFC000"/>
                </a:solidFill>
                <a:latin typeface="Verdana"/>
                <a:ea typeface="Verdana"/>
              </a:rPr>
              <a:t>bddm-5-c-questions.ipynb</a:t>
            </a:r>
            <a:endParaRPr lang="en-GB" sz="2400" b="0" strike="noStrike" spc="-1" dirty="0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lang="en-GB" sz="2800" b="0" strike="noStrike" spc="-1" dirty="0">
                <a:solidFill>
                  <a:srgbClr val="FFFFFF"/>
                </a:solidFill>
                <a:latin typeface="Verdana"/>
                <a:ea typeface="Verdana"/>
              </a:rPr>
              <a:t>Either work on your VS Code with “csv preview” extension</a:t>
            </a:r>
            <a:endParaRPr lang="en-GB" sz="2800" b="0" strike="noStrike" spc="-1" dirty="0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lang="en-GB" sz="2800" b="0" strike="noStrike" spc="-1" dirty="0">
                <a:solidFill>
                  <a:srgbClr val="FFFFFF"/>
                </a:solidFill>
                <a:latin typeface="Verdana"/>
                <a:ea typeface="Verdana"/>
              </a:rPr>
              <a:t>Or upload the notebook to Google </a:t>
            </a:r>
            <a:r>
              <a:rPr lang="en-GB" sz="2800" b="0" strike="noStrike" spc="-1" dirty="0" err="1">
                <a:solidFill>
                  <a:srgbClr val="FFFFFF"/>
                </a:solidFill>
                <a:latin typeface="Verdana"/>
                <a:ea typeface="Verdana"/>
              </a:rPr>
              <a:t>Colab</a:t>
            </a:r>
            <a:endParaRPr lang="en-GB" sz="2800" b="0" strike="noStrike" spc="-1" dirty="0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lang="en-GB" sz="2800" b="0" strike="noStrike" spc="-1" dirty="0">
                <a:solidFill>
                  <a:srgbClr val="FFFFFF"/>
                </a:solidFill>
                <a:latin typeface="Verdana"/>
                <a:ea typeface="Verdana"/>
              </a:rPr>
              <a:t>Solve the exercises up until 9 in class, as they will be commented.</a:t>
            </a:r>
            <a:endParaRPr lang="en-GB" sz="28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160" cy="13240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indent="0">
              <a:lnSpc>
                <a:spcPct val="90000"/>
              </a:lnSpc>
              <a:buNone/>
            </a:pPr>
            <a:r>
              <a:rPr lang="en-GB" sz="4400" b="0" strike="noStrike" spc="-1">
                <a:solidFill>
                  <a:srgbClr val="FFFFFF"/>
                </a:solidFill>
                <a:latin typeface="Verdana"/>
                <a:ea typeface="Verdana"/>
              </a:rPr>
              <a:t>Recap Quiz!</a:t>
            </a:r>
            <a:endParaRPr lang="en-GB" sz="4400" b="0" strike="noStrike" spc="-1">
              <a:latin typeface="Arial"/>
            </a:endParaRPr>
          </a:p>
        </p:txBody>
      </p:sp>
      <p:sp>
        <p:nvSpPr>
          <p:cNvPr id="145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6737400" cy="43498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/>
          </a:bodyPr>
          <a:lstStyle/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lang="en-GB" sz="2400" b="0" strike="noStrike" spc="-1">
                <a:solidFill>
                  <a:srgbClr val="FFFFFF"/>
                </a:solidFill>
                <a:latin typeface="Verdana"/>
                <a:ea typeface="Verdana"/>
              </a:rPr>
              <a:t>Consider the following nested list (3D) definition:</a:t>
            </a:r>
            <a:endParaRPr lang="en-GB" sz="2400" b="0" strike="noStrike" spc="-1">
              <a:latin typeface="Arial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GB" sz="2000" b="1" strike="noStrike" spc="-1">
                <a:solidFill>
                  <a:srgbClr val="FFC000"/>
                </a:solidFill>
                <a:latin typeface="Verdana"/>
                <a:ea typeface="Verdana"/>
              </a:rPr>
              <a:t>x = [10, [3.141, 20, [30, 'baz', 2.718]], 'foo’]</a:t>
            </a:r>
            <a:endParaRPr lang="en-GB" sz="2000" b="0" strike="noStrike" spc="-1"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endParaRPr lang="en-GB" sz="2000" b="0" strike="noStrike" spc="-1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  <a:tabLst>
                <a:tab pos="0" algn="l"/>
              </a:tabLst>
            </a:pPr>
            <a:r>
              <a:rPr lang="en-GB" sz="2400" b="0" strike="noStrike" spc="-1">
                <a:solidFill>
                  <a:srgbClr val="FFFFFF"/>
                </a:solidFill>
                <a:latin typeface="Verdana"/>
                <a:ea typeface="Verdana"/>
              </a:rPr>
              <a:t>What is the expression</a:t>
            </a:r>
            <a:br>
              <a:rPr sz="3200"/>
            </a:br>
            <a:r>
              <a:rPr lang="en-GB" sz="2400" b="0" strike="noStrike" spc="-1">
                <a:solidFill>
                  <a:srgbClr val="FFFFFF"/>
                </a:solidFill>
                <a:latin typeface="Verdana"/>
                <a:ea typeface="Verdana"/>
              </a:rPr>
              <a:t>that returns the </a:t>
            </a:r>
            <a:r>
              <a:rPr lang="en-GB" sz="2400" b="0" strike="noStrike" spc="-1">
                <a:solidFill>
                  <a:srgbClr val="FFC000"/>
                </a:solidFill>
                <a:latin typeface="Verdana"/>
                <a:ea typeface="Verdana"/>
              </a:rPr>
              <a:t>'z'</a:t>
            </a:r>
            <a:r>
              <a:rPr lang="en-GB" sz="2400" b="0" strike="noStrike" spc="-1">
                <a:solidFill>
                  <a:srgbClr val="FFFFFF"/>
                </a:solidFill>
                <a:latin typeface="Verdana"/>
                <a:ea typeface="Verdana"/>
              </a:rPr>
              <a:t> in </a:t>
            </a:r>
            <a:r>
              <a:rPr lang="en-GB" sz="2400" b="0" strike="noStrike" spc="-1">
                <a:solidFill>
                  <a:srgbClr val="FFC000"/>
                </a:solidFill>
                <a:latin typeface="Verdana"/>
                <a:ea typeface="Verdana"/>
              </a:rPr>
              <a:t>'baz’</a:t>
            </a:r>
            <a:r>
              <a:rPr lang="en-GB" sz="2400" b="0" strike="noStrike" spc="-1">
                <a:solidFill>
                  <a:srgbClr val="FFFFFF"/>
                </a:solidFill>
                <a:latin typeface="Verdana"/>
                <a:ea typeface="Verdana"/>
              </a:rPr>
              <a:t>?</a:t>
            </a:r>
            <a:endParaRPr lang="en-GB" sz="2400" b="0" strike="noStrike" spc="-1">
              <a:latin typeface="Arial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en-GB" sz="2400" b="0" strike="noStrike" spc="-1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  <a:tabLst>
                <a:tab pos="0" algn="l"/>
              </a:tabLst>
            </a:pPr>
            <a:r>
              <a:rPr lang="en-GB" sz="2400" b="0" strike="noStrike" spc="-1">
                <a:solidFill>
                  <a:srgbClr val="FFFFFF"/>
                </a:solidFill>
                <a:latin typeface="Verdana"/>
                <a:ea typeface="Verdana"/>
              </a:rPr>
              <a:t>What is the expression that returns </a:t>
            </a:r>
            <a:br>
              <a:rPr sz="3200"/>
            </a:br>
            <a:r>
              <a:rPr lang="en-GB" sz="2400" b="0" strike="noStrike" spc="-1">
                <a:solidFill>
                  <a:srgbClr val="FFFFFF"/>
                </a:solidFill>
                <a:latin typeface="Verdana"/>
                <a:ea typeface="Verdana"/>
              </a:rPr>
              <a:t>the </a:t>
            </a:r>
            <a:r>
              <a:rPr lang="en-GB" sz="2400" b="0" strike="noStrike" spc="-1">
                <a:solidFill>
                  <a:srgbClr val="FFC000"/>
                </a:solidFill>
                <a:latin typeface="Verdana"/>
                <a:ea typeface="Verdana"/>
              </a:rPr>
              <a:t>‘f'</a:t>
            </a:r>
            <a:r>
              <a:rPr lang="en-GB" sz="2400" b="0" strike="noStrike" spc="-1">
                <a:solidFill>
                  <a:srgbClr val="FFFFFF"/>
                </a:solidFill>
                <a:latin typeface="Verdana"/>
                <a:ea typeface="Verdana"/>
              </a:rPr>
              <a:t> in </a:t>
            </a:r>
            <a:r>
              <a:rPr lang="en-GB" sz="2400" b="0" strike="noStrike" spc="-1">
                <a:solidFill>
                  <a:srgbClr val="FFC000"/>
                </a:solidFill>
                <a:latin typeface="Verdana"/>
                <a:ea typeface="Verdana"/>
              </a:rPr>
              <a:t>foo’</a:t>
            </a:r>
            <a:r>
              <a:rPr lang="en-GB" sz="2400" b="0" strike="noStrike" spc="-1">
                <a:solidFill>
                  <a:srgbClr val="FFFFFF"/>
                </a:solidFill>
                <a:latin typeface="Verdana"/>
                <a:ea typeface="Verdana"/>
              </a:rPr>
              <a:t>?</a:t>
            </a:r>
            <a:endParaRPr lang="en-GB" sz="2400" b="0" strike="noStrike" spc="-1">
              <a:latin typeface="Arial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en-GB" sz="2400" b="0" strike="noStrike" spc="-1">
              <a:latin typeface="Arial"/>
            </a:endParaRPr>
          </a:p>
        </p:txBody>
      </p:sp>
      <p:pic>
        <p:nvPicPr>
          <p:cNvPr id="146" name="Picture 2" descr="Nest list example"/>
          <p:cNvPicPr/>
          <p:nvPr/>
        </p:nvPicPr>
        <p:blipFill>
          <a:blip r:embed="rId2"/>
          <a:stretch/>
        </p:blipFill>
        <p:spPr>
          <a:xfrm>
            <a:off x="7068240" y="3061800"/>
            <a:ext cx="4771440" cy="3487320"/>
          </a:xfrm>
          <a:prstGeom prst="rect">
            <a:avLst/>
          </a:prstGeom>
          <a:ln w="0">
            <a:noFill/>
          </a:ln>
        </p:spPr>
      </p:pic>
      <p:sp>
        <p:nvSpPr>
          <p:cNvPr id="147" name="Rectangle 5"/>
          <p:cNvSpPr/>
          <p:nvPr/>
        </p:nvSpPr>
        <p:spPr>
          <a:xfrm>
            <a:off x="9875520" y="0"/>
            <a:ext cx="2315160" cy="2464200"/>
          </a:xfrm>
          <a:prstGeom prst="rect">
            <a:avLst/>
          </a:prstGeom>
          <a:solidFill>
            <a:srgbClr val="A2A1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48" name="Picture 6" descr="A picture containing text, clock&#10;&#10;Description automatically generated"/>
          <p:cNvPicPr/>
          <p:nvPr/>
        </p:nvPicPr>
        <p:blipFill>
          <a:blip r:embed="rId3"/>
          <a:stretch/>
        </p:blipFill>
        <p:spPr>
          <a:xfrm>
            <a:off x="10295640" y="518040"/>
            <a:ext cx="1475280" cy="142812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160" cy="13240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indent="0">
              <a:lnSpc>
                <a:spcPct val="90000"/>
              </a:lnSpc>
              <a:buNone/>
            </a:pPr>
            <a:r>
              <a:rPr lang="en-GB" sz="4400" b="0" strike="noStrike" spc="-1">
                <a:solidFill>
                  <a:srgbClr val="FFFFFF"/>
                </a:solidFill>
                <a:latin typeface="Verdana"/>
                <a:ea typeface="Verdana"/>
              </a:rPr>
              <a:t>Recap Quiz Solution</a:t>
            </a:r>
            <a:endParaRPr lang="en-GB" sz="4400" b="0" strike="noStrike" spc="-1">
              <a:latin typeface="Arial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6100560" cy="43498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/>
          </a:bodyPr>
          <a:lstStyle/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lang="en-GB" sz="2400" b="0" strike="noStrike" spc="-1">
                <a:solidFill>
                  <a:srgbClr val="FFFFFF"/>
                </a:solidFill>
                <a:latin typeface="Verdana"/>
                <a:ea typeface="Verdana"/>
              </a:rPr>
              <a:t>Consider the following nested list definition:</a:t>
            </a:r>
            <a:endParaRPr lang="en-GB" sz="2400" b="0" strike="noStrike" spc="-1">
              <a:latin typeface="Arial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GB" sz="2000" b="0" strike="noStrike" spc="-1">
                <a:solidFill>
                  <a:srgbClr val="FFC000"/>
                </a:solidFill>
                <a:latin typeface="Verdana"/>
                <a:ea typeface="Verdana"/>
              </a:rPr>
              <a:t>x = [10, [3.141, 20, [30, 'baz', 2.718]], 'foo’]</a:t>
            </a:r>
            <a:endParaRPr lang="en-GB" sz="2000" b="0" strike="noStrike" spc="-1"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endParaRPr lang="en-GB" sz="2000" b="0" strike="noStrike" spc="-1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  <a:tabLst>
                <a:tab pos="0" algn="l"/>
              </a:tabLst>
            </a:pPr>
            <a:r>
              <a:rPr lang="en-GB" sz="2400" b="0" strike="noStrike" spc="-1">
                <a:solidFill>
                  <a:srgbClr val="FFFFFF"/>
                </a:solidFill>
                <a:latin typeface="Verdana"/>
                <a:ea typeface="Verdana"/>
              </a:rPr>
              <a:t>What is the expression that returns the </a:t>
            </a:r>
            <a:r>
              <a:rPr lang="en-GB" sz="2400" b="0" strike="noStrike" spc="-1">
                <a:solidFill>
                  <a:srgbClr val="FFC000"/>
                </a:solidFill>
                <a:latin typeface="Verdana"/>
                <a:ea typeface="Verdana"/>
              </a:rPr>
              <a:t>'z'</a:t>
            </a:r>
            <a:r>
              <a:rPr lang="en-GB" sz="2400" b="0" strike="noStrike" spc="-1">
                <a:solidFill>
                  <a:srgbClr val="FFFFFF"/>
                </a:solidFill>
                <a:latin typeface="Verdana"/>
                <a:ea typeface="Verdana"/>
              </a:rPr>
              <a:t> in </a:t>
            </a:r>
            <a:r>
              <a:rPr lang="en-GB" sz="2400" b="0" strike="noStrike" spc="-1">
                <a:solidFill>
                  <a:srgbClr val="FFC000"/>
                </a:solidFill>
                <a:latin typeface="Verdana"/>
                <a:ea typeface="Verdana"/>
              </a:rPr>
              <a:t>'baz’</a:t>
            </a:r>
            <a:r>
              <a:rPr lang="en-GB" sz="2400" b="0" strike="noStrike" spc="-1">
                <a:solidFill>
                  <a:srgbClr val="FFFFFF"/>
                </a:solidFill>
                <a:latin typeface="Verdana"/>
                <a:ea typeface="Verdana"/>
              </a:rPr>
              <a:t>?</a:t>
            </a:r>
            <a:endParaRPr lang="en-GB" sz="2400" b="0" strike="noStrike" spc="-1">
              <a:latin typeface="Arial"/>
            </a:endParaRPr>
          </a:p>
          <a:p>
            <a:pPr marL="685800" lvl="1" indent="-228600">
              <a:lnSpc>
                <a:spcPct val="90000"/>
              </a:lnSpc>
              <a:spcBef>
                <a:spcPts val="499"/>
              </a:spcBef>
              <a:buClr>
                <a:srgbClr val="FFC000"/>
              </a:buClr>
              <a:buFont typeface="Arial"/>
              <a:buChar char="•"/>
              <a:tabLst>
                <a:tab pos="0" algn="l"/>
              </a:tabLst>
            </a:pPr>
            <a:r>
              <a:rPr lang="en-GB" sz="2400" b="1" strike="noStrike" spc="-1">
                <a:solidFill>
                  <a:srgbClr val="FFC000"/>
                </a:solidFill>
                <a:latin typeface="Verdana"/>
                <a:ea typeface="Verdana"/>
              </a:rPr>
              <a:t>x[1][2][1][2]</a:t>
            </a:r>
            <a:endParaRPr lang="en-GB" sz="2400" b="0" strike="noStrike" spc="-1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  <a:tabLst>
                <a:tab pos="0" algn="l"/>
              </a:tabLst>
            </a:pPr>
            <a:r>
              <a:rPr lang="en-GB" sz="2400" b="0" strike="noStrike" spc="-1">
                <a:solidFill>
                  <a:srgbClr val="FFFFFF"/>
                </a:solidFill>
                <a:latin typeface="Verdana"/>
                <a:ea typeface="Verdana"/>
              </a:rPr>
              <a:t>What is the expression that returns </a:t>
            </a:r>
            <a:br>
              <a:rPr sz="3200"/>
            </a:br>
            <a:r>
              <a:rPr lang="en-GB" sz="2400" b="0" strike="noStrike" spc="-1">
                <a:solidFill>
                  <a:srgbClr val="FFFFFF"/>
                </a:solidFill>
                <a:latin typeface="Verdana"/>
                <a:ea typeface="Verdana"/>
              </a:rPr>
              <a:t>the </a:t>
            </a:r>
            <a:r>
              <a:rPr lang="en-GB" sz="2400" b="0" strike="noStrike" spc="-1">
                <a:solidFill>
                  <a:srgbClr val="FFC000"/>
                </a:solidFill>
                <a:latin typeface="Verdana"/>
                <a:ea typeface="Verdana"/>
              </a:rPr>
              <a:t>‘f'</a:t>
            </a:r>
            <a:r>
              <a:rPr lang="en-GB" sz="2400" b="0" strike="noStrike" spc="-1">
                <a:solidFill>
                  <a:srgbClr val="FFFFFF"/>
                </a:solidFill>
                <a:latin typeface="Verdana"/>
                <a:ea typeface="Verdana"/>
              </a:rPr>
              <a:t> in </a:t>
            </a:r>
            <a:r>
              <a:rPr lang="en-GB" sz="2400" b="0" strike="noStrike" spc="-1">
                <a:solidFill>
                  <a:srgbClr val="FFC000"/>
                </a:solidFill>
                <a:latin typeface="Verdana"/>
                <a:ea typeface="Verdana"/>
              </a:rPr>
              <a:t>foo’</a:t>
            </a:r>
            <a:r>
              <a:rPr lang="en-GB" sz="2400" b="0" strike="noStrike" spc="-1">
                <a:solidFill>
                  <a:srgbClr val="FFFFFF"/>
                </a:solidFill>
                <a:latin typeface="Verdana"/>
                <a:ea typeface="Verdana"/>
              </a:rPr>
              <a:t>?</a:t>
            </a:r>
            <a:endParaRPr lang="en-GB" sz="2400" b="0" strike="noStrike" spc="-1">
              <a:latin typeface="Arial"/>
            </a:endParaRPr>
          </a:p>
          <a:p>
            <a:pPr marL="685800" lvl="1" indent="-228600">
              <a:lnSpc>
                <a:spcPct val="90000"/>
              </a:lnSpc>
              <a:spcBef>
                <a:spcPts val="499"/>
              </a:spcBef>
              <a:buClr>
                <a:srgbClr val="FFC000"/>
              </a:buClr>
              <a:buFont typeface="Arial"/>
              <a:buChar char="•"/>
              <a:tabLst>
                <a:tab pos="0" algn="l"/>
              </a:tabLst>
            </a:pPr>
            <a:r>
              <a:rPr lang="en-GB" sz="2400" b="1" strike="noStrike" spc="-1">
                <a:solidFill>
                  <a:srgbClr val="FFC000"/>
                </a:solidFill>
                <a:latin typeface="Verdana"/>
                <a:ea typeface="Verdana"/>
              </a:rPr>
              <a:t>x[2][0]</a:t>
            </a:r>
            <a:endParaRPr lang="en-GB" sz="2400" b="0" strike="noStrike" spc="-1">
              <a:latin typeface="Arial"/>
            </a:endParaRPr>
          </a:p>
        </p:txBody>
      </p:sp>
      <p:pic>
        <p:nvPicPr>
          <p:cNvPr id="151" name="Picture 2" descr="Nest list example"/>
          <p:cNvPicPr/>
          <p:nvPr/>
        </p:nvPicPr>
        <p:blipFill>
          <a:blip r:embed="rId2"/>
          <a:stretch/>
        </p:blipFill>
        <p:spPr>
          <a:xfrm>
            <a:off x="6775920" y="2861280"/>
            <a:ext cx="5253840" cy="384012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160" cy="13240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indent="0">
              <a:lnSpc>
                <a:spcPct val="90000"/>
              </a:lnSpc>
              <a:buNone/>
            </a:pPr>
            <a:r>
              <a:rPr lang="en-GB" sz="4400" b="0" strike="noStrike" spc="-1">
                <a:solidFill>
                  <a:srgbClr val="FFFFFF"/>
                </a:solidFill>
                <a:latin typeface="Verdana"/>
                <a:ea typeface="Verdana"/>
              </a:rPr>
              <a:t>Recap Quiz</a:t>
            </a:r>
            <a:endParaRPr lang="en-GB" sz="4400" b="0" strike="noStrike" spc="-1">
              <a:latin typeface="Arial"/>
            </a:endParaRPr>
          </a:p>
        </p:txBody>
      </p:sp>
      <p:sp>
        <p:nvSpPr>
          <p:cNvPr id="153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8615880" cy="43498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lang="en-GB" sz="2800" b="0" strike="noStrike" spc="-1">
                <a:solidFill>
                  <a:srgbClr val="FFFFFF"/>
                </a:solidFill>
                <a:latin typeface="Verdana"/>
                <a:ea typeface="Verdana"/>
              </a:rPr>
              <a:t>Which type of lists or data sets are linear searching algorithms used for?</a:t>
            </a:r>
            <a:endParaRPr lang="en-GB" sz="2800" b="0" strike="noStrike" spc="-1">
              <a:latin typeface="Arial"/>
            </a:endParaRPr>
          </a:p>
          <a:p>
            <a:pPr marL="685800" lvl="1" indent="-2286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lang="en-GB" sz="2400" b="0" strike="noStrike" spc="-1">
                <a:solidFill>
                  <a:srgbClr val="FFFFFF"/>
                </a:solidFill>
                <a:latin typeface="Verdana"/>
                <a:ea typeface="Verdana"/>
              </a:rPr>
              <a:t>Unsorted lists or data sets</a:t>
            </a:r>
            <a:endParaRPr lang="en-GB" sz="2400" b="0" strike="noStrike" spc="-1">
              <a:latin typeface="Arial"/>
            </a:endParaRPr>
          </a:p>
          <a:p>
            <a:pPr marL="685800" lvl="1" indent="-2286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lang="en-GB" sz="2400" b="0" strike="noStrike" spc="-1">
                <a:solidFill>
                  <a:srgbClr val="FFFFFF"/>
                </a:solidFill>
                <a:latin typeface="Verdana"/>
                <a:ea typeface="Verdana"/>
              </a:rPr>
              <a:t>Sorted lists or data sets</a:t>
            </a:r>
            <a:endParaRPr lang="en-GB" sz="2400" b="0" strike="noStrike" spc="-1">
              <a:latin typeface="Arial"/>
            </a:endParaRPr>
          </a:p>
          <a:p>
            <a:pPr indent="0">
              <a:lnSpc>
                <a:spcPct val="100000"/>
              </a:lnSpc>
              <a:buNone/>
            </a:pPr>
            <a:endParaRPr lang="en-GB" sz="2400" b="0" strike="noStrike" spc="-1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lang="en-GB" sz="2800" b="0" strike="noStrike" spc="-1">
                <a:solidFill>
                  <a:srgbClr val="FFFFFF"/>
                </a:solidFill>
                <a:latin typeface="Verdana"/>
                <a:ea typeface="Verdana"/>
              </a:rPr>
              <a:t> Which type of lists or data sets are binary searching algorithms used for?</a:t>
            </a:r>
            <a:endParaRPr lang="en-GB" sz="2800" b="0" strike="noStrike" spc="-1">
              <a:latin typeface="Arial"/>
            </a:endParaRPr>
          </a:p>
          <a:p>
            <a:pPr marL="685800" lvl="1" indent="-2286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lang="en-GB" sz="2400" b="0" strike="noStrike" spc="-1">
                <a:solidFill>
                  <a:srgbClr val="FFFFFF"/>
                </a:solidFill>
                <a:latin typeface="Verdana"/>
                <a:ea typeface="Verdana"/>
              </a:rPr>
              <a:t>Unsorted lists or data sets</a:t>
            </a:r>
            <a:endParaRPr lang="en-GB" sz="2400" b="0" strike="noStrike" spc="-1">
              <a:latin typeface="Arial"/>
            </a:endParaRPr>
          </a:p>
          <a:p>
            <a:pPr marL="685800" lvl="1" indent="-2286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lang="en-GB" sz="2400" b="0" strike="noStrike" spc="-1">
                <a:solidFill>
                  <a:srgbClr val="FFFFFF"/>
                </a:solidFill>
                <a:latin typeface="Verdana"/>
                <a:ea typeface="Verdana"/>
              </a:rPr>
              <a:t>Sorted lists or data sets</a:t>
            </a:r>
            <a:endParaRPr lang="en-GB" sz="2400" b="0" strike="noStrike" spc="-1">
              <a:latin typeface="Arial"/>
            </a:endParaRPr>
          </a:p>
          <a:p>
            <a:pPr indent="0">
              <a:lnSpc>
                <a:spcPct val="100000"/>
              </a:lnSpc>
              <a:buNone/>
            </a:pPr>
            <a:endParaRPr lang="en-GB" sz="2400" b="0" strike="noStrike" spc="-1">
              <a:latin typeface="Arial"/>
            </a:endParaRPr>
          </a:p>
        </p:txBody>
      </p:sp>
      <p:sp>
        <p:nvSpPr>
          <p:cNvPr id="154" name="Rectangle 3"/>
          <p:cNvSpPr/>
          <p:nvPr/>
        </p:nvSpPr>
        <p:spPr>
          <a:xfrm>
            <a:off x="9875520" y="0"/>
            <a:ext cx="2315160" cy="2464200"/>
          </a:xfrm>
          <a:prstGeom prst="rect">
            <a:avLst/>
          </a:prstGeom>
          <a:solidFill>
            <a:srgbClr val="A2A1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55" name="Picture 4" descr="A picture containing text, clock&#10;&#10;Description automatically generated"/>
          <p:cNvPicPr/>
          <p:nvPr/>
        </p:nvPicPr>
        <p:blipFill>
          <a:blip r:embed="rId2"/>
          <a:stretch/>
        </p:blipFill>
        <p:spPr>
          <a:xfrm>
            <a:off x="10295640" y="518040"/>
            <a:ext cx="1475280" cy="142812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160" cy="13240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indent="0">
              <a:lnSpc>
                <a:spcPct val="90000"/>
              </a:lnSpc>
              <a:buNone/>
            </a:pPr>
            <a:r>
              <a:rPr lang="en-GB" sz="4400" b="0" strike="noStrike" spc="-1">
                <a:solidFill>
                  <a:srgbClr val="FFFFFF"/>
                </a:solidFill>
                <a:latin typeface="Verdana"/>
                <a:ea typeface="Verdana"/>
              </a:rPr>
              <a:t>Recap Quiz Solution</a:t>
            </a:r>
            <a:endParaRPr lang="en-GB" sz="4400" b="0" strike="noStrike" spc="-1">
              <a:latin typeface="Arial"/>
            </a:endParaRPr>
          </a:p>
        </p:txBody>
      </p:sp>
      <p:sp>
        <p:nvSpPr>
          <p:cNvPr id="157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4160" cy="43498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lang="en-GB" sz="2800" b="0" strike="noStrike" spc="-1">
                <a:solidFill>
                  <a:srgbClr val="FFFFFF"/>
                </a:solidFill>
                <a:latin typeface="Verdana"/>
                <a:ea typeface="Verdana"/>
              </a:rPr>
              <a:t>Which type of lists or data sets are linear searching algorithms used for?</a:t>
            </a:r>
            <a:endParaRPr lang="en-GB" sz="2800" b="0" strike="noStrike" spc="-1">
              <a:latin typeface="Arial"/>
            </a:endParaRPr>
          </a:p>
          <a:p>
            <a:pPr marL="685800" lvl="1" indent="-2286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lang="en-GB" sz="2400" b="0" strike="noStrike" spc="-1">
                <a:solidFill>
                  <a:srgbClr val="FFFFFF"/>
                </a:solidFill>
                <a:latin typeface="Verdana"/>
                <a:ea typeface="Verdana"/>
              </a:rPr>
              <a:t>Unsorted lists or data sets</a:t>
            </a:r>
            <a:endParaRPr lang="en-GB" sz="2400" b="0" strike="noStrike" spc="-1">
              <a:latin typeface="Arial"/>
            </a:endParaRPr>
          </a:p>
          <a:p>
            <a:pPr marL="685800" lvl="1" indent="-2286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lang="en-GB" sz="2400" b="0" strike="noStrike" spc="-1">
                <a:solidFill>
                  <a:srgbClr val="FFFFFF"/>
                </a:solidFill>
                <a:latin typeface="Verdana"/>
                <a:ea typeface="Verdana"/>
              </a:rPr>
              <a:t>Sorted lists or data sets</a:t>
            </a:r>
            <a:endParaRPr lang="en-GB" sz="2400" b="0" strike="noStrike" spc="-1">
              <a:latin typeface="Arial"/>
            </a:endParaRPr>
          </a:p>
          <a:p>
            <a:pPr marL="1143000" lvl="2" indent="-228600">
              <a:lnSpc>
                <a:spcPct val="90000"/>
              </a:lnSpc>
              <a:spcBef>
                <a:spcPts val="499"/>
              </a:spcBef>
              <a:buClr>
                <a:srgbClr val="FFC000"/>
              </a:buClr>
              <a:buFont typeface="Arial"/>
              <a:buChar char="•"/>
            </a:pPr>
            <a:r>
              <a:rPr lang="en-GB" sz="2000" b="0" strike="noStrike" spc="-1">
                <a:solidFill>
                  <a:srgbClr val="FFC000"/>
                </a:solidFill>
                <a:latin typeface="Verdana"/>
                <a:ea typeface="Verdana"/>
              </a:rPr>
              <a:t>BOTH</a:t>
            </a:r>
            <a:endParaRPr lang="en-GB" sz="2000" b="0" strike="noStrike" spc="-1">
              <a:latin typeface="Arial"/>
            </a:endParaRPr>
          </a:p>
          <a:p>
            <a:pPr indent="0">
              <a:lnSpc>
                <a:spcPct val="100000"/>
              </a:lnSpc>
              <a:buNone/>
            </a:pPr>
            <a:endParaRPr lang="en-GB" sz="2000" b="0" strike="noStrike" spc="-1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lang="en-GB" sz="2800" b="0" strike="noStrike" spc="-1">
                <a:solidFill>
                  <a:srgbClr val="FFFFFF"/>
                </a:solidFill>
                <a:latin typeface="Verdana"/>
                <a:ea typeface="Verdana"/>
              </a:rPr>
              <a:t> Which type of lists or data sets are binary searching algorithms used for?</a:t>
            </a:r>
            <a:endParaRPr lang="en-GB" sz="2800" b="0" strike="noStrike" spc="-1">
              <a:latin typeface="Arial"/>
            </a:endParaRPr>
          </a:p>
          <a:p>
            <a:pPr marL="685800" lvl="1" indent="-2286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lang="en-GB" sz="2400" b="0" strike="sngStrike" spc="-1">
                <a:solidFill>
                  <a:srgbClr val="FFFFFF"/>
                </a:solidFill>
                <a:latin typeface="Verdana"/>
                <a:ea typeface="Verdana"/>
              </a:rPr>
              <a:t>Unsorted lists or data sets</a:t>
            </a:r>
            <a:endParaRPr lang="en-GB" sz="2400" b="0" strike="noStrike" spc="-1">
              <a:latin typeface="Arial"/>
            </a:endParaRPr>
          </a:p>
          <a:p>
            <a:pPr marL="685800" lvl="1" indent="-228600">
              <a:lnSpc>
                <a:spcPct val="90000"/>
              </a:lnSpc>
              <a:spcBef>
                <a:spcPts val="499"/>
              </a:spcBef>
              <a:buClr>
                <a:srgbClr val="FFC000"/>
              </a:buClr>
              <a:buFont typeface="Arial"/>
              <a:buChar char="•"/>
            </a:pPr>
            <a:r>
              <a:rPr lang="en-GB" sz="2400" b="0" strike="noStrike" spc="-1">
                <a:solidFill>
                  <a:srgbClr val="FFC000"/>
                </a:solidFill>
                <a:latin typeface="Verdana"/>
                <a:ea typeface="Verdana"/>
              </a:rPr>
              <a:t>Sorted lists or data sets</a:t>
            </a:r>
            <a:endParaRPr lang="en-GB" sz="2400" b="0" strike="noStrike" spc="-1">
              <a:latin typeface="Arial"/>
            </a:endParaRPr>
          </a:p>
          <a:p>
            <a:pPr indent="0">
              <a:lnSpc>
                <a:spcPct val="100000"/>
              </a:lnSpc>
              <a:buNone/>
            </a:pPr>
            <a:endParaRPr lang="en-GB" sz="2400" b="0" strike="noStrike" spc="-1">
              <a:latin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7284</TotalTime>
  <Words>3982</Words>
  <Application>Microsoft Office PowerPoint</Application>
  <PresentationFormat>Widescreen</PresentationFormat>
  <Paragraphs>667</Paragraphs>
  <Slides>56</Slides>
  <Notes>3</Notes>
  <HiddenSlides>4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56</vt:i4>
      </vt:variant>
    </vt:vector>
  </HeadingPairs>
  <TitlesOfParts>
    <vt:vector size="72" baseType="lpstr">
      <vt:lpstr>Microsoft JhengHei</vt:lpstr>
      <vt:lpstr>Arial</vt:lpstr>
      <vt:lpstr>Calibri</vt:lpstr>
      <vt:lpstr>Calibri Light</vt:lpstr>
      <vt:lpstr>Consolas</vt:lpstr>
      <vt:lpstr>Courier New</vt:lpstr>
      <vt:lpstr>DejaVu Sans</vt:lpstr>
      <vt:lpstr>Impact</vt:lpstr>
      <vt:lpstr>Stencil</vt:lpstr>
      <vt:lpstr>Symbol</vt:lpstr>
      <vt:lpstr>Times New Roman</vt:lpstr>
      <vt:lpstr>Verdana</vt:lpstr>
      <vt:lpstr>Wingdings</vt:lpstr>
      <vt:lpstr>Office Theme</vt:lpstr>
      <vt:lpstr>Office Theme</vt:lpstr>
      <vt:lpstr>Office Theme</vt:lpstr>
      <vt:lpstr>PowerPoint Presentation</vt:lpstr>
      <vt:lpstr>Lecture 5-a+b: more Python data structures</vt:lpstr>
      <vt:lpstr>What will we learn today?</vt:lpstr>
      <vt:lpstr>Recap Quiz!</vt:lpstr>
      <vt:lpstr>Recap Quiz Solution</vt:lpstr>
      <vt:lpstr>Recap Quiz!</vt:lpstr>
      <vt:lpstr>Recap Quiz Solution</vt:lpstr>
      <vt:lpstr>Recap Quiz</vt:lpstr>
      <vt:lpstr>Recap Quiz Solution</vt:lpstr>
      <vt:lpstr>Recap previous class</vt:lpstr>
      <vt:lpstr>Recap previous class</vt:lpstr>
      <vt:lpstr>Dictionaries</vt:lpstr>
      <vt:lpstr>Recap Cont. Binary vs Linear Search</vt:lpstr>
      <vt:lpstr>Data Structures</vt:lpstr>
      <vt:lpstr>Quiz 1!</vt:lpstr>
      <vt:lpstr>Quiz Solutions!</vt:lpstr>
      <vt:lpstr>Python Data structures</vt:lpstr>
      <vt:lpstr>Sets</vt:lpstr>
      <vt:lpstr>Sets</vt:lpstr>
      <vt:lpstr>Sets</vt:lpstr>
      <vt:lpstr>Sets: Basic operations</vt:lpstr>
      <vt:lpstr>Sets: Basic operations cont</vt:lpstr>
      <vt:lpstr>Sets: Basic operations cont</vt:lpstr>
      <vt:lpstr>Sets: Basic operations cont</vt:lpstr>
      <vt:lpstr>Quiz 2!</vt:lpstr>
      <vt:lpstr>Quiz Solutions!</vt:lpstr>
      <vt:lpstr>Facts about Sets</vt:lpstr>
      <vt:lpstr>Quiz 3!</vt:lpstr>
      <vt:lpstr>Quiz 3!</vt:lpstr>
      <vt:lpstr>Quiz 3 Solutions!</vt:lpstr>
      <vt:lpstr>More Python data structures</vt:lpstr>
      <vt:lpstr>Tuples</vt:lpstr>
      <vt:lpstr>Tuples: Useful hints</vt:lpstr>
      <vt:lpstr>Working with tuples</vt:lpstr>
      <vt:lpstr>Working with tuples</vt:lpstr>
      <vt:lpstr>Working with tuples</vt:lpstr>
      <vt:lpstr>Working with tuples</vt:lpstr>
      <vt:lpstr>Recap on dictionaries</vt:lpstr>
      <vt:lpstr>PowerPoint Presentation</vt:lpstr>
      <vt:lpstr>PowerPoint Presentation</vt:lpstr>
      <vt:lpstr>PowerPoint Presentation</vt:lpstr>
      <vt:lpstr>How often do I use different data structures?</vt:lpstr>
      <vt:lpstr>Python modules</vt:lpstr>
      <vt:lpstr>Python modules: math</vt:lpstr>
      <vt:lpstr>Random numbers</vt:lpstr>
      <vt:lpstr>Random numbers</vt:lpstr>
      <vt:lpstr>Random numbers, cont’d</vt:lpstr>
      <vt:lpstr>The random module</vt:lpstr>
      <vt:lpstr>Seeding random generators</vt:lpstr>
      <vt:lpstr>Random module cont.</vt:lpstr>
      <vt:lpstr>Visualizations</vt:lpstr>
      <vt:lpstr>Matplotlib</vt:lpstr>
      <vt:lpstr>Some examples (data_visualization.ipynb)</vt:lpstr>
      <vt:lpstr>Some examples (data_visualization.ipynb)</vt:lpstr>
      <vt:lpstr>  Lab 5-c More programming with Python</vt:lpstr>
      <vt:lpstr>Lab session</vt:lpstr>
    </vt:vector>
  </TitlesOfParts>
  <Company>Computer Science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Stelios Sotiriadis</dc:creator>
  <dc:description/>
  <cp:lastModifiedBy>Alessandro Provetti (Staff)</cp:lastModifiedBy>
  <cp:revision>680</cp:revision>
  <dcterms:created xsi:type="dcterms:W3CDTF">2019-08-13T11:39:28Z</dcterms:created>
  <dcterms:modified xsi:type="dcterms:W3CDTF">2023-10-31T21:14:35Z</dcterms:modified>
  <dc:language>en-GB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HiddenSlides">
    <vt:i4>6</vt:i4>
  </property>
  <property fmtid="{D5CDD505-2E9C-101B-9397-08002B2CF9AE}" pid="3" name="Notes">
    <vt:i4>3</vt:i4>
  </property>
  <property fmtid="{D5CDD505-2E9C-101B-9397-08002B2CF9AE}" pid="4" name="PresentationFormat">
    <vt:lpwstr>Widescreen</vt:lpwstr>
  </property>
  <property fmtid="{D5CDD505-2E9C-101B-9397-08002B2CF9AE}" pid="5" name="Slides">
    <vt:i4>59</vt:i4>
  </property>
</Properties>
</file>